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57" r:id="rId3"/>
  </p:sldIdLst>
  <p:sldSz cx="43891200" cy="24688800"/>
  <p:notesSz cx="6858000" cy="9144000"/>
  <p:embeddedFontLst>
    <p:embeddedFont>
      <p:font typeface="Cambria Math" panose="02040503050406030204" pitchFamily="18" charset="0"/>
      <p:regular r:id="rId5"/>
    </p:embeddedFont>
    <p:embeddedFont>
      <p:font typeface="Helvetica" pitchFamily="2" charset="0"/>
      <p:regular r:id="rId6"/>
      <p:bold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747775"/>
          </p15:clr>
        </p15:guide>
        <p15:guide id="2" pos="1382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2D18"/>
    <a:srgbClr val="2B4563"/>
    <a:srgbClr val="C96F06"/>
    <a:srgbClr val="7D9445"/>
    <a:srgbClr val="F0C610"/>
    <a:srgbClr val="CCA911"/>
    <a:srgbClr val="FFD400"/>
    <a:srgbClr val="D6D6D6"/>
    <a:srgbClr val="942092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694"/>
  </p:normalViewPr>
  <p:slideViewPr>
    <p:cSldViewPr snapToGrid="0">
      <p:cViewPr>
        <p:scale>
          <a:sx n="77" d="100"/>
          <a:sy n="77" d="100"/>
        </p:scale>
        <p:origin x="-5208" y="-5344"/>
      </p:cViewPr>
      <p:guideLst>
        <p:guide orient="horz" pos="7776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24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1" y="3573962"/>
            <a:ext cx="40899000" cy="98526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0"/>
              <a:buNone/>
              <a:defRPr sz="24998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2" y="13603802"/>
            <a:ext cx="40899000" cy="38046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397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2" y="5309400"/>
            <a:ext cx="40899000" cy="9424800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1pPr>
            <a:lvl2pPr lvl="1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2pPr>
            <a:lvl3pPr lvl="2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3pPr>
            <a:lvl4pPr lvl="3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4pPr>
            <a:lvl5pPr lvl="4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5pPr>
            <a:lvl6pPr lvl="5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6pPr>
            <a:lvl7pPr lvl="6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7pPr>
            <a:lvl8pPr lvl="7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8pPr>
            <a:lvl9pPr lvl="8" algn="ctr">
              <a:spcBef>
                <a:spcPts val="0"/>
              </a:spcBef>
              <a:spcAft>
                <a:spcPts val="0"/>
              </a:spcAft>
              <a:buSzPts val="57600"/>
              <a:buNone/>
              <a:defRPr sz="5759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2" y="15130683"/>
            <a:ext cx="40899000" cy="6243902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128" lvl="0" indent="-774576" algn="ctr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256" lvl="1" indent="-653947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379" lvl="2" indent="-653947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507" lvl="3" indent="-653947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5635" lvl="4" indent="-653947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2763" lvl="5" indent="-653947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199886" lvl="6" indent="-653947" algn="ctr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014" lvl="7" indent="-653947" algn="ctr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142" lvl="8" indent="-653947" algn="ctr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2" y="10324083"/>
            <a:ext cx="40899000" cy="4040702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1pPr>
            <a:lvl2pPr lvl="1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2pPr>
            <a:lvl3pPr lvl="2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3pPr>
            <a:lvl4pPr lvl="3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4pPr>
            <a:lvl5pPr lvl="4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5pPr>
            <a:lvl6pPr lvl="5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6pPr>
            <a:lvl7pPr lvl="6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7pPr>
            <a:lvl8pPr lvl="7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8pPr>
            <a:lvl9pPr lvl="8" algn="ctr">
              <a:spcBef>
                <a:spcPts val="0"/>
              </a:spcBef>
              <a:spcAft>
                <a:spcPts val="0"/>
              </a:spcAft>
              <a:buSzPts val="17300"/>
              <a:buNone/>
              <a:defRPr sz="17299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2" y="2136120"/>
            <a:ext cx="40899000" cy="2748902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2" y="5531882"/>
            <a:ext cx="40899000" cy="163986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128" lvl="0" indent="-774576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256" lvl="1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379" lvl="2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507" lvl="3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5635" lvl="4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2763" lvl="5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199886" lvl="6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014" lvl="7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142" lvl="8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2" y="2136120"/>
            <a:ext cx="40899000" cy="2748902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2" y="5531882"/>
            <a:ext cx="19199400" cy="163986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128" lvl="0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 sz="6701"/>
            </a:lvl1pPr>
            <a:lvl2pPr marL="914256" lvl="1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2pPr>
            <a:lvl3pPr marL="1371379" lvl="2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3pPr>
            <a:lvl4pPr marL="1828507" lvl="3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4pPr>
            <a:lvl5pPr marL="2285635" lvl="4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5pPr>
            <a:lvl6pPr marL="2742763" lvl="5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6pPr>
            <a:lvl7pPr marL="3199886" lvl="6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7pPr>
            <a:lvl8pPr marL="3657014" lvl="7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8pPr>
            <a:lvl9pPr marL="4114142" lvl="8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2" y="5531882"/>
            <a:ext cx="19199400" cy="163986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128" lvl="0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 sz="6701"/>
            </a:lvl1pPr>
            <a:lvl2pPr marL="914256" lvl="1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2pPr>
            <a:lvl3pPr marL="1371379" lvl="2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3pPr>
            <a:lvl4pPr marL="1828507" lvl="3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4pPr>
            <a:lvl5pPr marL="2285635" lvl="4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5pPr>
            <a:lvl6pPr marL="2742763" lvl="5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6pPr>
            <a:lvl7pPr marL="3199886" lvl="6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7pPr>
            <a:lvl8pPr marL="3657014" lvl="7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8pPr>
            <a:lvl9pPr marL="4114142" lvl="8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2" y="2136120"/>
            <a:ext cx="40899000" cy="2748902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2666880"/>
            <a:ext cx="13478400" cy="3627302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1pPr>
            <a:lvl2pPr lvl="1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2pPr>
            <a:lvl3pPr lvl="2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3pPr>
            <a:lvl4pPr lvl="3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4pPr>
            <a:lvl5pPr lvl="4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5pPr>
            <a:lvl6pPr lvl="5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6pPr>
            <a:lvl7pPr lvl="6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7pPr>
            <a:lvl8pPr lvl="7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8pPr>
            <a:lvl9pPr lvl="8">
              <a:spcBef>
                <a:spcPts val="0"/>
              </a:spcBef>
              <a:spcAft>
                <a:spcPts val="0"/>
              </a:spcAft>
              <a:buSzPts val="11500"/>
              <a:buNone/>
              <a:defRPr sz="11496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6670082"/>
            <a:ext cx="13478400" cy="152610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128" lvl="0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1pPr>
            <a:lvl2pPr marL="914256" lvl="1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2pPr>
            <a:lvl3pPr marL="1371379" lvl="2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3pPr>
            <a:lvl4pPr marL="1828507" lvl="3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4pPr>
            <a:lvl5pPr marL="2285635" lvl="4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5pPr>
            <a:lvl6pPr marL="2742763" lvl="5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6pPr>
            <a:lvl7pPr marL="3199886" lvl="6" indent="-596803">
              <a:spcBef>
                <a:spcPts val="0"/>
              </a:spcBef>
              <a:spcAft>
                <a:spcPts val="0"/>
              </a:spcAft>
              <a:buSzPts val="5800"/>
              <a:buChar char="●"/>
              <a:defRPr sz="5798"/>
            </a:lvl7pPr>
            <a:lvl8pPr marL="3657014" lvl="7" indent="-596803">
              <a:spcBef>
                <a:spcPts val="0"/>
              </a:spcBef>
              <a:spcAft>
                <a:spcPts val="0"/>
              </a:spcAft>
              <a:buSzPts val="5800"/>
              <a:buChar char="○"/>
              <a:defRPr sz="5798"/>
            </a:lvl8pPr>
            <a:lvl9pPr marL="4114142" lvl="8" indent="-596803">
              <a:spcBef>
                <a:spcPts val="0"/>
              </a:spcBef>
              <a:spcAft>
                <a:spcPts val="0"/>
              </a:spcAft>
              <a:buSzPts val="5800"/>
              <a:buChar char="■"/>
              <a:defRPr sz="5798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3" y="2160723"/>
            <a:ext cx="30565502" cy="19635902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1pPr>
            <a:lvl2pPr lvl="1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2pPr>
            <a:lvl3pPr lvl="2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3pPr>
            <a:lvl4pPr lvl="3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4pPr>
            <a:lvl5pPr lvl="4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5pPr>
            <a:lvl6pPr lvl="5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6pPr>
            <a:lvl7pPr lvl="6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7pPr>
            <a:lvl8pPr lvl="7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8pPr>
            <a:lvl9pPr lvl="8">
              <a:spcBef>
                <a:spcPts val="0"/>
              </a:spcBef>
              <a:spcAft>
                <a:spcPts val="0"/>
              </a:spcAft>
              <a:buSzPts val="23000"/>
              <a:buNone/>
              <a:defRPr sz="22997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600"/>
            <a:ext cx="21945600" cy="24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38850" tIns="438850" rIns="438850" bIns="438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0" y="5919243"/>
            <a:ext cx="19416902" cy="7115102"/>
          </a:xfrm>
          <a:prstGeom prst="rect">
            <a:avLst/>
          </a:prstGeom>
        </p:spPr>
        <p:txBody>
          <a:bodyPr spcFirstLastPara="1" wrap="square" lIns="438850" tIns="438850" rIns="438850" bIns="438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1pPr>
            <a:lvl2pPr lvl="1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2pPr>
            <a:lvl3pPr lvl="2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3pPr>
            <a:lvl4pPr lvl="3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4pPr>
            <a:lvl5pPr lvl="4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5pPr>
            <a:lvl6pPr lvl="5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6pPr>
            <a:lvl7pPr lvl="6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7pPr>
            <a:lvl8pPr lvl="7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8pPr>
            <a:lvl9pPr lvl="8" algn="ctr">
              <a:spcBef>
                <a:spcPts val="0"/>
              </a:spcBef>
              <a:spcAft>
                <a:spcPts val="0"/>
              </a:spcAft>
              <a:buSzPts val="20200"/>
              <a:buNone/>
              <a:defRPr sz="20198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0" y="13454762"/>
            <a:ext cx="19416902" cy="5928600"/>
          </a:xfrm>
          <a:prstGeom prst="rect">
            <a:avLst/>
          </a:prstGeom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0099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3475562"/>
            <a:ext cx="18417600" cy="177366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marL="457128" lvl="0" indent="-774576">
              <a:spcBef>
                <a:spcPts val="0"/>
              </a:spcBef>
              <a:spcAft>
                <a:spcPts val="0"/>
              </a:spcAft>
              <a:buSzPts val="8600"/>
              <a:buChar char="●"/>
              <a:defRPr/>
            </a:lvl1pPr>
            <a:lvl2pPr marL="914256" lvl="1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2pPr>
            <a:lvl3pPr marL="1371379" lvl="2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3pPr>
            <a:lvl4pPr marL="1828507" lvl="3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4pPr>
            <a:lvl5pPr marL="2285635" lvl="4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5pPr>
            <a:lvl6pPr marL="2742763" lvl="5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6pPr>
            <a:lvl7pPr marL="3199886" lvl="6" indent="-653947">
              <a:spcBef>
                <a:spcPts val="0"/>
              </a:spcBef>
              <a:spcAft>
                <a:spcPts val="0"/>
              </a:spcAft>
              <a:buSzPts val="6700"/>
              <a:buChar char="●"/>
              <a:defRPr/>
            </a:lvl7pPr>
            <a:lvl8pPr marL="3657014" lvl="7" indent="-653947">
              <a:spcBef>
                <a:spcPts val="0"/>
              </a:spcBef>
              <a:spcAft>
                <a:spcPts val="0"/>
              </a:spcAft>
              <a:buSzPts val="6700"/>
              <a:buChar char="○"/>
              <a:defRPr/>
            </a:lvl8pPr>
            <a:lvl9pPr marL="4114142" lvl="8" indent="-653947">
              <a:spcBef>
                <a:spcPts val="0"/>
              </a:spcBef>
              <a:spcAft>
                <a:spcPts val="0"/>
              </a:spcAft>
              <a:buSzPts val="6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3" y="20306762"/>
            <a:ext cx="28794302" cy="29046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marL="457128" lvl="0" indent="-2285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2" y="2136120"/>
            <a:ext cx="40899000" cy="274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0"/>
              <a:buNone/>
              <a:defRPr sz="1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2" y="5531882"/>
            <a:ext cx="40899000" cy="16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t" anchorCtr="0">
            <a:normAutofit/>
          </a:bodyPr>
          <a:lstStyle>
            <a:lvl1pPr marL="457200" lvl="0" indent="-774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Char char="●"/>
              <a:defRPr sz="8600">
                <a:solidFill>
                  <a:schemeClr val="dk2"/>
                </a:solidFill>
              </a:defRPr>
            </a:lvl1pPr>
            <a:lvl2pPr marL="914400" lvl="1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2pPr>
            <a:lvl3pPr marL="1371600" lvl="2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3pPr>
            <a:lvl4pPr marL="1828800" lvl="3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4pPr>
            <a:lvl5pPr marL="2286000" lvl="4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5pPr>
            <a:lvl6pPr marL="2743200" lvl="5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6pPr>
            <a:lvl7pPr marL="3200400" lvl="6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●"/>
              <a:defRPr sz="6700">
                <a:solidFill>
                  <a:schemeClr val="dk2"/>
                </a:solidFill>
              </a:defRPr>
            </a:lvl7pPr>
            <a:lvl8pPr marL="3657600" lvl="7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○"/>
              <a:defRPr sz="6700">
                <a:solidFill>
                  <a:schemeClr val="dk2"/>
                </a:solidFill>
              </a:defRPr>
            </a:lvl8pPr>
            <a:lvl9pPr marL="4114800" lvl="8" indent="-654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Char char="■"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9" y="22383444"/>
            <a:ext cx="2633702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50" tIns="438850" rIns="438850" bIns="438850" anchor="ctr" anchorCtr="0">
            <a:normAutofit/>
          </a:bodyPr>
          <a:lstStyle>
            <a:lvl1pPr lvl="0" algn="r">
              <a:buNone/>
              <a:defRPr sz="4800">
                <a:solidFill>
                  <a:schemeClr val="dk2"/>
                </a:solidFill>
              </a:defRPr>
            </a:lvl1pPr>
            <a:lvl2pPr lvl="1" algn="r">
              <a:buNone/>
              <a:defRPr sz="4800">
                <a:solidFill>
                  <a:schemeClr val="dk2"/>
                </a:solidFill>
              </a:defRPr>
            </a:lvl2pPr>
            <a:lvl3pPr lvl="2" algn="r">
              <a:buNone/>
              <a:defRPr sz="4800">
                <a:solidFill>
                  <a:schemeClr val="dk2"/>
                </a:solidFill>
              </a:defRPr>
            </a:lvl3pPr>
            <a:lvl4pPr lvl="3" algn="r">
              <a:buNone/>
              <a:defRPr sz="4800">
                <a:solidFill>
                  <a:schemeClr val="dk2"/>
                </a:solidFill>
              </a:defRPr>
            </a:lvl4pPr>
            <a:lvl5pPr lvl="4" algn="r">
              <a:buNone/>
              <a:defRPr sz="4800">
                <a:solidFill>
                  <a:schemeClr val="dk2"/>
                </a:solidFill>
              </a:defRPr>
            </a:lvl5pPr>
            <a:lvl6pPr lvl="5" algn="r">
              <a:buNone/>
              <a:defRPr sz="4800">
                <a:solidFill>
                  <a:schemeClr val="dk2"/>
                </a:solidFill>
              </a:defRPr>
            </a:lvl6pPr>
            <a:lvl7pPr lvl="6" algn="r">
              <a:buNone/>
              <a:defRPr sz="4800">
                <a:solidFill>
                  <a:schemeClr val="dk2"/>
                </a:solidFill>
              </a:defRPr>
            </a:lvl7pPr>
            <a:lvl8pPr lvl="7" algn="r">
              <a:buNone/>
              <a:defRPr sz="4800">
                <a:solidFill>
                  <a:schemeClr val="dk2"/>
                </a:solidFill>
              </a:defRPr>
            </a:lvl8pPr>
            <a:lvl9pPr lvl="8" algn="r">
              <a:buNone/>
              <a:defRPr sz="48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39" Type="http://schemas.openxmlformats.org/officeDocument/2006/relationships/image" Target="../media/image37.png"/><Relationship Id="rId34" Type="http://schemas.openxmlformats.org/officeDocument/2006/relationships/image" Target="../media/image16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32.png"/><Relationship Id="rId55" Type="http://schemas.openxmlformats.org/officeDocument/2006/relationships/image" Target="../media/image36.emf"/><Relationship Id="rId63" Type="http://schemas.openxmlformats.org/officeDocument/2006/relationships/image" Target="../media/image44.png"/><Relationship Id="rId68" Type="http://schemas.openxmlformats.org/officeDocument/2006/relationships/image" Target="../media/image49.png"/><Relationship Id="rId7" Type="http://schemas.openxmlformats.org/officeDocument/2006/relationships/image" Target="../media/image5.png"/><Relationship Id="rId71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1" Type="http://schemas.openxmlformats.org/officeDocument/2006/relationships/image" Target="../media/image9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5.png"/><Relationship Id="rId58" Type="http://schemas.openxmlformats.org/officeDocument/2006/relationships/image" Target="../media/image39.png"/><Relationship Id="rId66" Type="http://schemas.openxmlformats.org/officeDocument/2006/relationships/image" Target="../media/image47.png"/><Relationship Id="rId5" Type="http://schemas.openxmlformats.org/officeDocument/2006/relationships/image" Target="../media/image3.png"/><Relationship Id="rId6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image" Target="../media/image24.png"/><Relationship Id="rId48" Type="http://schemas.openxmlformats.org/officeDocument/2006/relationships/image" Target="../media/image30.png"/><Relationship Id="rId56" Type="http://schemas.openxmlformats.org/officeDocument/2006/relationships/image" Target="../media/image37.emf"/><Relationship Id="rId64" Type="http://schemas.openxmlformats.org/officeDocument/2006/relationships/image" Target="../media/image45.png"/><Relationship Id="rId69" Type="http://schemas.openxmlformats.org/officeDocument/2006/relationships/image" Target="../media/image50.png"/><Relationship Id="rId8" Type="http://schemas.openxmlformats.org/officeDocument/2006/relationships/image" Target="../media/image6.png"/><Relationship Id="rId51" Type="http://schemas.openxmlformats.org/officeDocument/2006/relationships/image" Target="../media/image33.png"/><Relationship Id="rId72" Type="http://schemas.openxmlformats.org/officeDocument/2006/relationships/image" Target="../media/image53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46" Type="http://schemas.openxmlformats.org/officeDocument/2006/relationships/image" Target="../media/image27.png"/><Relationship Id="rId59" Type="http://schemas.openxmlformats.org/officeDocument/2006/relationships/image" Target="../media/image40.png"/><Relationship Id="rId67" Type="http://schemas.openxmlformats.org/officeDocument/2006/relationships/image" Target="../media/image48.png"/><Relationship Id="rId41" Type="http://schemas.openxmlformats.org/officeDocument/2006/relationships/image" Target="../media/image22.png"/><Relationship Id="rId54" Type="http://schemas.openxmlformats.org/officeDocument/2006/relationships/image" Target="../media/image130.png"/><Relationship Id="rId62" Type="http://schemas.openxmlformats.org/officeDocument/2006/relationships/image" Target="../media/image43.png"/><Relationship Id="rId7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36" Type="http://schemas.openxmlformats.org/officeDocument/2006/relationships/image" Target="../media/image18.png"/><Relationship Id="rId49" Type="http://schemas.openxmlformats.org/officeDocument/2006/relationships/image" Target="../media/image31.png"/><Relationship Id="rId57" Type="http://schemas.openxmlformats.org/officeDocument/2006/relationships/image" Target="../media/image38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25.png"/><Relationship Id="rId52" Type="http://schemas.openxmlformats.org/officeDocument/2006/relationships/image" Target="../media/image34.png"/><Relationship Id="rId60" Type="http://schemas.openxmlformats.org/officeDocument/2006/relationships/image" Target="../media/image41.png"/><Relationship Id="rId65" Type="http://schemas.openxmlformats.org/officeDocument/2006/relationships/image" Target="../media/image46.png"/><Relationship Id="rId73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9" Type="http://schemas.openxmlformats.org/officeDocument/2006/relationships/image" Target="../media/image57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47" Type="http://schemas.openxmlformats.org/officeDocument/2006/relationships/image" Target="../media/image42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5.png"/><Relationship Id="rId29" Type="http://schemas.openxmlformats.org/officeDocument/2006/relationships/image" Target="../media/image25.png"/><Relationship Id="rId11" Type="http://schemas.openxmlformats.org/officeDocument/2006/relationships/image" Target="../media/image9.png"/><Relationship Id="rId24" Type="http://schemas.openxmlformats.org/officeDocument/2006/relationships/image" Target="../media/image56.png"/><Relationship Id="rId32" Type="http://schemas.openxmlformats.org/officeDocument/2006/relationships/image" Target="../media/image28.png"/><Relationship Id="rId37" Type="http://schemas.openxmlformats.org/officeDocument/2006/relationships/image" Target="../media/image34.png"/><Relationship Id="rId40" Type="http://schemas.openxmlformats.org/officeDocument/2006/relationships/image" Target="../media/image36.emf"/><Relationship Id="rId45" Type="http://schemas.openxmlformats.org/officeDocument/2006/relationships/image" Target="../media/image58.png"/><Relationship Id="rId53" Type="http://schemas.openxmlformats.org/officeDocument/2006/relationships/image" Target="../media/image48.png"/><Relationship Id="rId58" Type="http://schemas.openxmlformats.org/officeDocument/2006/relationships/image" Target="../media/image53.png"/><Relationship Id="rId5" Type="http://schemas.openxmlformats.org/officeDocument/2006/relationships/image" Target="../media/image3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3.png"/><Relationship Id="rId56" Type="http://schemas.openxmlformats.org/officeDocument/2006/relationships/image" Target="../media/image51.png"/><Relationship Id="rId8" Type="http://schemas.openxmlformats.org/officeDocument/2006/relationships/image" Target="../media/image6.png"/><Relationship Id="rId51" Type="http://schemas.openxmlformats.org/officeDocument/2006/relationships/image" Target="../media/image4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microsoft.com/office/2007/relationships/hdphoto" Target="../media/hdphoto1.wdp"/><Relationship Id="rId59" Type="http://schemas.openxmlformats.org/officeDocument/2006/relationships/image" Target="../media/image54.jpeg"/><Relationship Id="rId20" Type="http://schemas.openxmlformats.org/officeDocument/2006/relationships/image" Target="../media/image17.png"/><Relationship Id="rId41" Type="http://schemas.openxmlformats.org/officeDocument/2006/relationships/image" Target="../media/image37.emf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4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" Type="http://schemas.openxmlformats.org/officeDocument/2006/relationships/image" Target="../media/image8.png"/><Relationship Id="rId31" Type="http://schemas.openxmlformats.org/officeDocument/2006/relationships/image" Target="../media/image27.png"/><Relationship Id="rId44" Type="http://schemas.openxmlformats.org/officeDocument/2006/relationships/image" Target="../media/image40.png"/><Relationship Id="rId5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41674" y="-21066"/>
            <a:ext cx="43951161" cy="1804856"/>
          </a:xfrm>
          <a:prstGeom prst="rect">
            <a:avLst/>
          </a:prstGeom>
          <a:gradFill>
            <a:gsLst>
              <a:gs pos="0">
                <a:srgbClr val="902020">
                  <a:lumMod val="10000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endParaRPr sz="480">
              <a:latin typeface="Helvetica" pitchFamily="2" charset="0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07877" y="473220"/>
            <a:ext cx="9218459" cy="13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50" tIns="164525" rIns="0" bIns="1645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4498" dirty="0">
                <a:solidFill>
                  <a:srgbClr val="FFFFFF"/>
                </a:solidFill>
                <a:latin typeface="Helvetica" pitchFamily="2" charset="0"/>
                <a:ea typeface="Brush Script MT" panose="03060802040406070304" pitchFamily="66" charset="-122"/>
                <a:cs typeface="Brush Script MT" panose="03060802040406070304" pitchFamily="66" charset="-122"/>
                <a:sym typeface="Helvetica Neue"/>
              </a:rPr>
              <a:t>Shahriar Talebi </a:t>
            </a:r>
            <a:r>
              <a:rPr lang="en" sz="4000" dirty="0">
                <a:solidFill>
                  <a:srgbClr val="FFFFFF"/>
                </a:solidFill>
                <a:latin typeface="Helvetica" pitchFamily="2" charset="0"/>
                <a:ea typeface="Brush Script MT" panose="03060802040406070304" pitchFamily="66" charset="-122"/>
                <a:cs typeface="Brush Script MT" panose="03060802040406070304" pitchFamily="66" charset="-122"/>
                <a:sym typeface="Helvetica Neue"/>
              </a:rPr>
              <a:t>(Harvard University)</a:t>
            </a:r>
            <a:endParaRPr sz="4000" dirty="0">
              <a:solidFill>
                <a:srgbClr val="FFFFFF"/>
              </a:solidFill>
              <a:latin typeface="Helvetica" pitchFamily="2" charset="0"/>
              <a:ea typeface="Brush Script MT" panose="03060802040406070304" pitchFamily="66" charset="-122"/>
              <a:cs typeface="Brush Script MT" panose="03060802040406070304" pitchFamily="66" charset="-122"/>
              <a:sym typeface="Helvetica Neue"/>
            </a:endParaRPr>
          </a:p>
        </p:txBody>
      </p:sp>
      <p:pic>
        <p:nvPicPr>
          <p:cNvPr id="93" name="Google Shape;93;p13" descr="seaslogo_rgb_0.png | Bertoldi Grou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940" y="268444"/>
            <a:ext cx="5378050" cy="1540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02E779D-FCCB-D3FB-B5F4-D2331FB20DB5}"/>
              </a:ext>
            </a:extLst>
          </p:cNvPr>
          <p:cNvGrpSpPr/>
          <p:nvPr/>
        </p:nvGrpSpPr>
        <p:grpSpPr>
          <a:xfrm>
            <a:off x="16964482" y="2402702"/>
            <a:ext cx="9380295" cy="9249133"/>
            <a:chOff x="16964482" y="2402702"/>
            <a:chExt cx="9380295" cy="924913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87A5D4-D1D1-7A20-3804-90878CE5EC88}"/>
                </a:ext>
              </a:extLst>
            </p:cNvPr>
            <p:cNvSpPr/>
            <p:nvPr/>
          </p:nvSpPr>
          <p:spPr>
            <a:xfrm>
              <a:off x="17150148" y="2410353"/>
              <a:ext cx="8969658" cy="87930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955684B-E4CE-2695-990E-B47DF455BA4F}"/>
                </a:ext>
              </a:extLst>
            </p:cNvPr>
            <p:cNvGrpSpPr/>
            <p:nvPr/>
          </p:nvGrpSpPr>
          <p:grpSpPr>
            <a:xfrm rot="1130745">
              <a:off x="16964482" y="2402702"/>
              <a:ext cx="9380295" cy="9249133"/>
              <a:chOff x="17365362" y="2069938"/>
              <a:chExt cx="7752309" cy="764391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FFE989A-83CF-B7EE-D59A-F8745200BDC4}"/>
                  </a:ext>
                </a:extLst>
              </p:cNvPr>
              <p:cNvGrpSpPr/>
              <p:nvPr/>
            </p:nvGrpSpPr>
            <p:grpSpPr>
              <a:xfrm>
                <a:off x="17365362" y="2069938"/>
                <a:ext cx="7752309" cy="7643911"/>
                <a:chOff x="19572695" y="3995624"/>
                <a:chExt cx="7752309" cy="7643911"/>
              </a:xfrm>
            </p:grpSpPr>
            <p:sp>
              <p:nvSpPr>
                <p:cNvPr id="59" name="Google Shape;59;p13"/>
                <p:cNvSpPr/>
                <p:nvPr/>
              </p:nvSpPr>
              <p:spPr>
                <a:xfrm rot="-3604577" flipH="1">
                  <a:off x="22783637" y="3354258"/>
                  <a:ext cx="2410300" cy="369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3" h="21276" extrusionOk="0">
                      <a:moveTo>
                        <a:pt x="0" y="14570"/>
                      </a:moveTo>
                      <a:cubicBezTo>
                        <a:pt x="0" y="16515"/>
                        <a:pt x="402" y="18431"/>
                        <a:pt x="1250" y="20318"/>
                      </a:cubicBezTo>
                      <a:cubicBezTo>
                        <a:pt x="1250" y="20318"/>
                        <a:pt x="1250" y="20347"/>
                        <a:pt x="1250" y="20347"/>
                      </a:cubicBezTo>
                      <a:cubicBezTo>
                        <a:pt x="1473" y="20899"/>
                        <a:pt x="2276" y="21276"/>
                        <a:pt x="3169" y="21276"/>
                      </a:cubicBezTo>
                      <a:lnTo>
                        <a:pt x="19279" y="21276"/>
                      </a:lnTo>
                      <a:cubicBezTo>
                        <a:pt x="20618" y="21276"/>
                        <a:pt x="21600" y="20405"/>
                        <a:pt x="21154" y="19592"/>
                      </a:cubicBezTo>
                      <a:lnTo>
                        <a:pt x="11827" y="895"/>
                      </a:lnTo>
                      <a:cubicBezTo>
                        <a:pt x="11336" y="-34"/>
                        <a:pt x="9506" y="-324"/>
                        <a:pt x="8479" y="431"/>
                      </a:cubicBezTo>
                      <a:cubicBezTo>
                        <a:pt x="3035" y="4263"/>
                        <a:pt x="0" y="9257"/>
                        <a:pt x="0" y="14570"/>
                      </a:cubicBezTo>
                      <a:close/>
                    </a:path>
                  </a:pathLst>
                </a:custGeom>
                <a:solidFill>
                  <a:srgbClr val="F7931F"/>
                </a:solidFill>
                <a:ln>
                  <a:noFill/>
                </a:ln>
              </p:spPr>
              <p:txBody>
                <a:bodyPr spcFirstLastPara="1" wrap="square" lIns="137150" tIns="137150" rIns="137150" bIns="137150" anchor="ctr" anchorCtr="0">
                  <a:noAutofit/>
                </a:bodyPr>
                <a:lstStyle/>
                <a:p>
                  <a:endParaRPr sz="6701"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13"/>
                <p:cNvSpPr txBox="1"/>
                <p:nvPr/>
              </p:nvSpPr>
              <p:spPr>
                <a:xfrm rot="20469255" flipH="1">
                  <a:off x="20777400" y="7056831"/>
                  <a:ext cx="5022600" cy="183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0" bIns="164525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</a:pPr>
                  <a:r>
                    <a:rPr lang="en" sz="4498" b="1" dirty="0">
                      <a:solidFill>
                        <a:srgbClr val="595959"/>
                      </a:solidFill>
                      <a:latin typeface="Helvetica" pitchFamily="2" charset="0"/>
                      <a:ea typeface="Helvetica Neue"/>
                      <a:cs typeface="Helvetica Neue"/>
                      <a:sym typeface="Helvetica Neue"/>
                    </a:rPr>
                    <a:t>Autonomy </a:t>
                  </a:r>
                  <a:endParaRPr sz="4498" b="1" dirty="0">
                    <a:solidFill>
                      <a:srgbClr val="595959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endParaRPr>
                </a:p>
                <a:p>
                  <a:pPr algn="ctr">
                    <a:lnSpc>
                      <a:spcPct val="90000"/>
                    </a:lnSpc>
                  </a:pPr>
                  <a:r>
                    <a:rPr lang="en" sz="4498" b="1" dirty="0">
                      <a:solidFill>
                        <a:srgbClr val="595959"/>
                      </a:solidFill>
                      <a:latin typeface="Helvetica" pitchFamily="2" charset="0"/>
                      <a:ea typeface="Helvetica Neue"/>
                      <a:cs typeface="Helvetica Neue"/>
                      <a:sym typeface="Helvetica Neue"/>
                    </a:rPr>
                    <a:t>and AI</a:t>
                  </a:r>
                  <a:endParaRPr sz="4498" b="1" dirty="0">
                    <a:solidFill>
                      <a:srgbClr val="595959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56" name="Google Shape;56;p13"/>
                <p:cNvSpPr/>
                <p:nvPr/>
              </p:nvSpPr>
              <p:spPr>
                <a:xfrm rot="17995390" flipH="1">
                  <a:off x="19716781" y="7073957"/>
                  <a:ext cx="3232768" cy="352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9" h="21166" extrusionOk="0">
                      <a:moveTo>
                        <a:pt x="6899" y="13061"/>
                      </a:moveTo>
                      <a:lnTo>
                        <a:pt x="6899" y="13061"/>
                      </a:lnTo>
                      <a:lnTo>
                        <a:pt x="18854" y="20907"/>
                      </a:lnTo>
                      <a:cubicBezTo>
                        <a:pt x="19792" y="21513"/>
                        <a:pt x="21098" y="20998"/>
                        <a:pt x="21232" y="19968"/>
                      </a:cubicBezTo>
                      <a:cubicBezTo>
                        <a:pt x="21332" y="19120"/>
                        <a:pt x="21399" y="18271"/>
                        <a:pt x="21399" y="17423"/>
                      </a:cubicBezTo>
                      <a:cubicBezTo>
                        <a:pt x="21399" y="10698"/>
                        <a:pt x="18050" y="4427"/>
                        <a:pt x="12190" y="277"/>
                      </a:cubicBezTo>
                      <a:cubicBezTo>
                        <a:pt x="12190" y="277"/>
                        <a:pt x="12190" y="277"/>
                        <a:pt x="12190" y="277"/>
                      </a:cubicBezTo>
                      <a:cubicBezTo>
                        <a:pt x="11654" y="-87"/>
                        <a:pt x="10951" y="-87"/>
                        <a:pt x="10415" y="246"/>
                      </a:cubicBezTo>
                      <a:lnTo>
                        <a:pt x="6162" y="3033"/>
                      </a:lnTo>
                      <a:lnTo>
                        <a:pt x="603" y="6699"/>
                      </a:lnTo>
                      <a:cubicBezTo>
                        <a:pt x="-201" y="7244"/>
                        <a:pt x="-201" y="8335"/>
                        <a:pt x="603" y="8880"/>
                      </a:cubicBezTo>
                      <a:lnTo>
                        <a:pt x="6899" y="13061"/>
                      </a:lnTo>
                      <a:close/>
                    </a:path>
                  </a:pathLst>
                </a:custGeom>
                <a:solidFill>
                  <a:srgbClr val="A2B969"/>
                </a:solidFill>
                <a:ln>
                  <a:noFill/>
                </a:ln>
              </p:spPr>
              <p:txBody>
                <a:bodyPr spcFirstLastPara="1" wrap="square" lIns="137150" tIns="137150" rIns="137150" bIns="137150" anchor="ctr" anchorCtr="0">
                  <a:noAutofit/>
                </a:bodyPr>
                <a:lstStyle/>
                <a:p>
                  <a:endParaRPr sz="6701"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13"/>
                <p:cNvSpPr/>
                <p:nvPr/>
              </p:nvSpPr>
              <p:spPr>
                <a:xfrm rot="17995526" flipH="1">
                  <a:off x="19603987" y="4991493"/>
                  <a:ext cx="3791720" cy="2765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8" h="21242" extrusionOk="0">
                      <a:moveTo>
                        <a:pt x="11950" y="0"/>
                      </a:moveTo>
                      <a:cubicBezTo>
                        <a:pt x="7873" y="0"/>
                        <a:pt x="3938" y="1626"/>
                        <a:pt x="569" y="4761"/>
                      </a:cubicBezTo>
                      <a:cubicBezTo>
                        <a:pt x="569" y="4761"/>
                        <a:pt x="569" y="4761"/>
                        <a:pt x="541" y="4761"/>
                      </a:cubicBezTo>
                      <a:cubicBezTo>
                        <a:pt x="88" y="5187"/>
                        <a:pt x="-110" y="6000"/>
                        <a:pt x="60" y="6697"/>
                      </a:cubicBezTo>
                      <a:lnTo>
                        <a:pt x="3231" y="20052"/>
                      </a:lnTo>
                      <a:cubicBezTo>
                        <a:pt x="3485" y="21174"/>
                        <a:pt x="4476" y="21600"/>
                        <a:pt x="5184" y="20903"/>
                      </a:cubicBezTo>
                      <a:lnTo>
                        <a:pt x="18574" y="7587"/>
                      </a:lnTo>
                      <a:lnTo>
                        <a:pt x="20697" y="5497"/>
                      </a:lnTo>
                      <a:cubicBezTo>
                        <a:pt x="21490" y="4723"/>
                        <a:pt x="21348" y="3097"/>
                        <a:pt x="20471" y="2516"/>
                      </a:cubicBezTo>
                      <a:cubicBezTo>
                        <a:pt x="17810" y="890"/>
                        <a:pt x="14922" y="0"/>
                        <a:pt x="11950" y="0"/>
                      </a:cubicBezTo>
                      <a:close/>
                    </a:path>
                  </a:pathLst>
                </a:custGeom>
                <a:solidFill>
                  <a:srgbClr val="4CC1EF"/>
                </a:solidFill>
                <a:ln>
                  <a:noFill/>
                </a:ln>
              </p:spPr>
              <p:txBody>
                <a:bodyPr spcFirstLastPara="1" wrap="square" lIns="137150" tIns="137150" rIns="137150" bIns="137150" anchor="ctr" anchorCtr="0">
                  <a:noAutofit/>
                </a:bodyPr>
                <a:lstStyle/>
                <a:p>
                  <a:endParaRPr sz="6701"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13"/>
                <p:cNvSpPr/>
                <p:nvPr/>
              </p:nvSpPr>
              <p:spPr>
                <a:xfrm rot="17995519" flipH="1">
                  <a:off x="22400241" y="8308833"/>
                  <a:ext cx="2980143" cy="368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36" h="21179" extrusionOk="0">
                      <a:moveTo>
                        <a:pt x="4964" y="7357"/>
                      </a:moveTo>
                      <a:lnTo>
                        <a:pt x="4964" y="7357"/>
                      </a:lnTo>
                      <a:lnTo>
                        <a:pt x="85" y="19476"/>
                      </a:lnTo>
                      <a:cubicBezTo>
                        <a:pt x="-310" y="20404"/>
                        <a:pt x="731" y="21332"/>
                        <a:pt x="1915" y="21158"/>
                      </a:cubicBezTo>
                      <a:cubicBezTo>
                        <a:pt x="10634" y="19737"/>
                        <a:pt x="17881" y="14809"/>
                        <a:pt x="21039" y="7908"/>
                      </a:cubicBezTo>
                      <a:cubicBezTo>
                        <a:pt x="21039" y="7908"/>
                        <a:pt x="21039" y="7879"/>
                        <a:pt x="21039" y="7879"/>
                      </a:cubicBezTo>
                      <a:cubicBezTo>
                        <a:pt x="21290" y="7328"/>
                        <a:pt x="21039" y="6748"/>
                        <a:pt x="20465" y="6400"/>
                      </a:cubicBezTo>
                      <a:lnTo>
                        <a:pt x="13396" y="2254"/>
                      </a:lnTo>
                      <a:lnTo>
                        <a:pt x="9952" y="254"/>
                      </a:lnTo>
                      <a:cubicBezTo>
                        <a:pt x="9091" y="-268"/>
                        <a:pt x="7835" y="51"/>
                        <a:pt x="7476" y="892"/>
                      </a:cubicBezTo>
                      <a:lnTo>
                        <a:pt x="4964" y="7357"/>
                      </a:lnTo>
                      <a:close/>
                    </a:path>
                  </a:pathLst>
                </a:custGeom>
                <a:solidFill>
                  <a:srgbClr val="C13018"/>
                </a:solidFill>
                <a:ln>
                  <a:noFill/>
                </a:ln>
              </p:spPr>
              <p:txBody>
                <a:bodyPr spcFirstLastPara="1" wrap="square" lIns="137150" tIns="137150" rIns="137150" bIns="137150" anchor="ctr" anchorCtr="0">
                  <a:noAutofit/>
                </a:bodyPr>
                <a:lstStyle/>
                <a:p>
                  <a:endParaRPr sz="6701"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13"/>
                <p:cNvSpPr/>
                <p:nvPr/>
              </p:nvSpPr>
              <p:spPr>
                <a:xfrm rot="17995389" flipH="1">
                  <a:off x="24303866" y="6658583"/>
                  <a:ext cx="3870000" cy="217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3" h="21553" extrusionOk="0">
                      <a:moveTo>
                        <a:pt x="1238" y="0"/>
                      </a:moveTo>
                      <a:cubicBezTo>
                        <a:pt x="300" y="0"/>
                        <a:pt x="-307" y="1850"/>
                        <a:pt x="162" y="3300"/>
                      </a:cubicBezTo>
                      <a:cubicBezTo>
                        <a:pt x="3528" y="14050"/>
                        <a:pt x="9734" y="21050"/>
                        <a:pt x="16714" y="21550"/>
                      </a:cubicBezTo>
                      <a:cubicBezTo>
                        <a:pt x="16741" y="21550"/>
                        <a:pt x="16741" y="21550"/>
                        <a:pt x="16769" y="21550"/>
                      </a:cubicBezTo>
                      <a:cubicBezTo>
                        <a:pt x="17321" y="21600"/>
                        <a:pt x="17817" y="20950"/>
                        <a:pt x="17983" y="20000"/>
                      </a:cubicBezTo>
                      <a:lnTo>
                        <a:pt x="21045" y="2900"/>
                      </a:lnTo>
                      <a:cubicBezTo>
                        <a:pt x="21293" y="1450"/>
                        <a:pt x="20714" y="0"/>
                        <a:pt x="19886" y="0"/>
                      </a:cubicBezTo>
                      <a:lnTo>
                        <a:pt x="13403" y="0"/>
                      </a:lnTo>
                      <a:lnTo>
                        <a:pt x="1238" y="0"/>
                      </a:lnTo>
                      <a:close/>
                    </a:path>
                  </a:pathLst>
                </a:custGeom>
                <a:solidFill>
                  <a:srgbClr val="3A5C84"/>
                </a:solidFill>
                <a:ln>
                  <a:noFill/>
                </a:ln>
              </p:spPr>
              <p:txBody>
                <a:bodyPr spcFirstLastPara="1" wrap="square" lIns="137150" tIns="137150" rIns="137150" bIns="137150" anchor="ctr" anchorCtr="0">
                  <a:noAutofit/>
                </a:bodyPr>
                <a:lstStyle/>
                <a:p>
                  <a:endParaRPr sz="6701"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13"/>
                <p:cNvSpPr txBox="1"/>
                <p:nvPr/>
              </p:nvSpPr>
              <p:spPr>
                <a:xfrm rot="20469255" flipH="1">
                  <a:off x="20828805" y="9677370"/>
                  <a:ext cx="1341901" cy="8466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329150" bIns="164525" anchor="ctr" anchorCtr="0">
                  <a:spAutoFit/>
                </a:bodyPr>
                <a:lstStyle/>
                <a:p>
                  <a:pPr algn="ctr"/>
                  <a:r>
                    <a:rPr lang="en" sz="4498" b="1" dirty="0">
                      <a:solidFill>
                        <a:srgbClr val="3F3F3F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02</a:t>
                  </a:r>
                  <a:endParaRPr sz="4498" dirty="0">
                    <a:latin typeface="Helvetica" pitchFamily="2" charset="0"/>
                  </a:endParaRPr>
                </a:p>
              </p:txBody>
            </p:sp>
            <p:sp>
              <p:nvSpPr>
                <p:cNvPr id="62" name="Google Shape;62;p13"/>
                <p:cNvSpPr txBox="1"/>
                <p:nvPr/>
              </p:nvSpPr>
              <p:spPr>
                <a:xfrm rot="20469255" flipH="1">
                  <a:off x="24495303" y="9596488"/>
                  <a:ext cx="1341901" cy="8466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329150" bIns="164525" anchor="ctr" anchorCtr="0">
                  <a:spAutoFit/>
                </a:bodyPr>
                <a:lstStyle/>
                <a:p>
                  <a:pPr algn="ctr"/>
                  <a:r>
                    <a:rPr lang="en" sz="4498" b="1" dirty="0">
                      <a:solidFill>
                        <a:srgbClr val="FFFFFF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03</a:t>
                  </a:r>
                  <a:endParaRPr sz="4498" dirty="0">
                    <a:latin typeface="Helvetica" pitchFamily="2" charset="0"/>
                  </a:endParaRPr>
                </a:p>
              </p:txBody>
            </p:sp>
            <p:sp>
              <p:nvSpPr>
                <p:cNvPr id="63" name="Google Shape;63;p13"/>
                <p:cNvSpPr txBox="1"/>
                <p:nvPr/>
              </p:nvSpPr>
              <p:spPr>
                <a:xfrm rot="20469255" flipH="1">
                  <a:off x="25684020" y="6017243"/>
                  <a:ext cx="1341901" cy="8466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329150" bIns="164525" anchor="ctr" anchorCtr="0">
                  <a:spAutoFit/>
                </a:bodyPr>
                <a:lstStyle/>
                <a:p>
                  <a:pPr algn="ctr"/>
                  <a:r>
                    <a:rPr lang="en" sz="4498" b="1" dirty="0">
                      <a:solidFill>
                        <a:srgbClr val="FFFFFF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04</a:t>
                  </a:r>
                  <a:endParaRPr sz="4498" dirty="0">
                    <a:latin typeface="Helvetica" pitchFamily="2" charset="0"/>
                  </a:endParaRPr>
                </a:p>
              </p:txBody>
            </p:sp>
            <p:sp>
              <p:nvSpPr>
                <p:cNvPr id="64" name="Google Shape;64;p13"/>
                <p:cNvSpPr txBox="1"/>
                <p:nvPr/>
              </p:nvSpPr>
              <p:spPr>
                <a:xfrm rot="20469255" flipH="1">
                  <a:off x="22721054" y="4120323"/>
                  <a:ext cx="1341901" cy="8466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329150" bIns="164525" anchor="ctr" anchorCtr="0">
                  <a:spAutoFit/>
                </a:bodyPr>
                <a:lstStyle/>
                <a:p>
                  <a:pPr algn="ctr"/>
                  <a:r>
                    <a:rPr lang="en" sz="4498" b="1" dirty="0">
                      <a:solidFill>
                        <a:srgbClr val="3F3F3F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05</a:t>
                  </a:r>
                  <a:endParaRPr sz="4498" dirty="0">
                    <a:latin typeface="Helvetica" pitchFamily="2" charset="0"/>
                  </a:endParaRPr>
                </a:p>
              </p:txBody>
            </p:sp>
            <p:sp>
              <p:nvSpPr>
                <p:cNvPr id="65" name="Google Shape;65;p13"/>
                <p:cNvSpPr txBox="1"/>
                <p:nvPr/>
              </p:nvSpPr>
              <p:spPr>
                <a:xfrm rot="20469255" flipH="1">
                  <a:off x="19774554" y="6316211"/>
                  <a:ext cx="1341901" cy="8466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29150" tIns="164525" rIns="329150" bIns="164525" anchor="ctr" anchorCtr="0">
                  <a:spAutoFit/>
                </a:bodyPr>
                <a:lstStyle/>
                <a:p>
                  <a:pPr algn="ctr"/>
                  <a:r>
                    <a:rPr lang="en" sz="4498" b="1">
                      <a:solidFill>
                        <a:srgbClr val="3F3F3F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01</a:t>
                  </a:r>
                  <a:endParaRPr sz="4498">
                    <a:latin typeface="Helvetica" pitchFamily="2" charset="0"/>
                  </a:endParaRPr>
                </a:p>
              </p:txBody>
            </p:sp>
            <p:sp>
              <p:nvSpPr>
                <p:cNvPr id="94" name="Google Shape;94;p13"/>
                <p:cNvSpPr/>
                <p:nvPr/>
              </p:nvSpPr>
              <p:spPr>
                <a:xfrm rot="20469255">
                  <a:off x="21293039" y="5140769"/>
                  <a:ext cx="787800" cy="699000"/>
                </a:xfrm>
                <a:prstGeom prst="ellipse">
                  <a:avLst/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6" tIns="91426" rIns="91426" bIns="91426" anchor="ctr" anchorCtr="0">
                  <a:noAutofit/>
                </a:bodyPr>
                <a:lstStyle/>
                <a:p>
                  <a:pPr algn="ctr"/>
                  <a:endParaRPr sz="480">
                    <a:latin typeface="Helvetica" pitchFamily="2" charset="0"/>
                  </a:endParaRPr>
                </a:p>
              </p:txBody>
            </p:sp>
            <p:cxnSp>
              <p:nvCxnSpPr>
                <p:cNvPr id="95" name="Google Shape;95;p13"/>
                <p:cNvCxnSpPr>
                  <a:cxnSpLocks/>
                </p:cNvCxnSpPr>
                <p:nvPr/>
              </p:nvCxnSpPr>
              <p:spPr>
                <a:xfrm rot="20469255" flipV="1">
                  <a:off x="20823328" y="4901191"/>
                  <a:ext cx="944282" cy="887566"/>
                </a:xfrm>
                <a:prstGeom prst="straightConnector1">
                  <a:avLst/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96;p13"/>
                <p:cNvCxnSpPr>
                  <a:cxnSpLocks/>
                </p:cNvCxnSpPr>
                <p:nvPr/>
              </p:nvCxnSpPr>
              <p:spPr>
                <a:xfrm rot="20469255" flipH="1" flipV="1">
                  <a:off x="21948469" y="4775242"/>
                  <a:ext cx="293632" cy="1059874"/>
                </a:xfrm>
                <a:prstGeom prst="straightConnector1">
                  <a:avLst/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97" name="Google Shape;97;p13"/>
                <p:cNvGrpSpPr/>
                <p:nvPr/>
              </p:nvGrpSpPr>
              <p:grpSpPr>
                <a:xfrm>
                  <a:off x="22915388" y="9576193"/>
                  <a:ext cx="898740" cy="1116588"/>
                  <a:chOff x="17944732" y="10164732"/>
                  <a:chExt cx="1256451" cy="1620829"/>
                </a:xfrm>
              </p:grpSpPr>
              <p:sp>
                <p:nvSpPr>
                  <p:cNvPr id="98" name="Google Shape;98;p13"/>
                  <p:cNvSpPr/>
                  <p:nvPr/>
                </p:nvSpPr>
                <p:spPr>
                  <a:xfrm rot="20469255">
                    <a:off x="17944732" y="10164732"/>
                    <a:ext cx="1256451" cy="1296237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7937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6" tIns="91426" rIns="91426" bIns="91426" anchor="ctr" anchorCtr="0">
                    <a:noAutofit/>
                  </a:bodyPr>
                  <a:lstStyle/>
                  <a:p>
                    <a:endParaRPr sz="480">
                      <a:latin typeface="Helvetica" pitchFamily="2" charset="0"/>
                    </a:endParaRPr>
                  </a:p>
                </p:txBody>
              </p:sp>
              <p:sp>
                <p:nvSpPr>
                  <p:cNvPr id="99" name="Google Shape;99;p13"/>
                  <p:cNvSpPr txBox="1"/>
                  <p:nvPr/>
                </p:nvSpPr>
                <p:spPr>
                  <a:xfrm rot="20469255">
                    <a:off x="18483074" y="10344959"/>
                    <a:ext cx="543000" cy="14406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6" tIns="91426" rIns="91426" bIns="91426" anchor="t" anchorCtr="0">
                    <a:noAutofit/>
                  </a:bodyPr>
                  <a:lstStyle/>
                  <a:p>
                    <a:r>
                      <a:rPr lang="en" sz="4498" dirty="0">
                        <a:solidFill>
                          <a:schemeClr val="lt1"/>
                        </a:solidFill>
                        <a:latin typeface="Helvetica" pitchFamily="2" charset="0"/>
                      </a:rPr>
                      <a:t>!</a:t>
                    </a:r>
                    <a:endParaRPr sz="4498" dirty="0">
                      <a:solidFill>
                        <a:schemeClr val="lt1"/>
                      </a:solidFill>
                      <a:latin typeface="Helvetica" pitchFamily="2" charset="0"/>
                    </a:endParaRPr>
                  </a:p>
                </p:txBody>
              </p:sp>
            </p:grpSp>
            <p:pic>
              <p:nvPicPr>
                <p:cNvPr id="100" name="Google Shape;100;p13" descr="WC symbols | Public domain vectors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79241" t="56983" r="10545"/>
                <a:stretch/>
              </p:blipFill>
              <p:spPr>
                <a:xfrm rot="20469255">
                  <a:off x="25272659" y="7326113"/>
                  <a:ext cx="347896" cy="7535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" name="Google Shape;101;p13" descr="WC symbols | Public domain vectors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9833" t="56983" r="-45"/>
                <a:stretch/>
              </p:blipFill>
              <p:spPr>
                <a:xfrm rot="20469255">
                  <a:off x="25974414" y="7671672"/>
                  <a:ext cx="347896" cy="7535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" name="Google Shape;102;p13" descr="WC symbols | Public domain vectors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9833" t="56983" r="-45"/>
                <a:stretch/>
              </p:blipFill>
              <p:spPr>
                <a:xfrm rot="20469255">
                  <a:off x="26318784" y="7025018"/>
                  <a:ext cx="347896" cy="7535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" name="Google Shape;103;p13" descr="Airplane (#4) | Free SVG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19397309">
                  <a:off x="23961915" y="4577484"/>
                  <a:ext cx="1337100" cy="12974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04" name="Google Shape;104;p13"/>
                <p:cNvGrpSpPr/>
                <p:nvPr/>
              </p:nvGrpSpPr>
              <p:grpSpPr>
                <a:xfrm>
                  <a:off x="20728284" y="7848380"/>
                  <a:ext cx="931566" cy="881025"/>
                  <a:chOff x="13392200" y="12313928"/>
                  <a:chExt cx="1302343" cy="1278887"/>
                </a:xfrm>
              </p:grpSpPr>
              <p:cxnSp>
                <p:nvCxnSpPr>
                  <p:cNvPr id="105" name="Google Shape;105;p13"/>
                  <p:cNvCxnSpPr>
                    <a:cxnSpLocks/>
                  </p:cNvCxnSpPr>
                  <p:nvPr/>
                </p:nvCxnSpPr>
                <p:spPr>
                  <a:xfrm rot="9669255">
                    <a:off x="13392200" y="12373616"/>
                    <a:ext cx="0" cy="1219199"/>
                  </a:xfrm>
                  <a:prstGeom prst="straightConnector1">
                    <a:avLst/>
                  </a:prstGeom>
                  <a:noFill/>
                  <a:ln w="793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6" name="Google Shape;106;p13"/>
                  <p:cNvCxnSpPr>
                    <a:cxnSpLocks/>
                  </p:cNvCxnSpPr>
                  <p:nvPr/>
                </p:nvCxnSpPr>
                <p:spPr>
                  <a:xfrm rot="20469255">
                    <a:off x="13513443" y="13399563"/>
                    <a:ext cx="1181100" cy="0"/>
                  </a:xfrm>
                  <a:prstGeom prst="straightConnector1">
                    <a:avLst/>
                  </a:prstGeom>
                  <a:noFill/>
                  <a:ln w="793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" name="Google Shape;107;p13"/>
                  <p:cNvCxnSpPr>
                    <a:cxnSpLocks/>
                  </p:cNvCxnSpPr>
                  <p:nvPr/>
                </p:nvCxnSpPr>
                <p:spPr>
                  <a:xfrm rot="9669255" flipH="1">
                    <a:off x="13806900" y="12313928"/>
                    <a:ext cx="694500" cy="59550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793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08" name="Google Shape;108;p13"/>
                <p:cNvSpPr txBox="1"/>
                <p:nvPr/>
              </p:nvSpPr>
              <p:spPr>
                <a:xfrm rot="20469255">
                  <a:off x="19815597" y="8062599"/>
                  <a:ext cx="388498" cy="8899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6" tIns="91426" rIns="91426" bIns="91426" anchor="t" anchorCtr="0">
                  <a:spAutoFit/>
                </a:bodyPr>
                <a:lstStyle/>
                <a:p>
                  <a:r>
                    <a:rPr lang="en" sz="5002" dirty="0">
                      <a:solidFill>
                        <a:srgbClr val="FFFFFF"/>
                      </a:solidFill>
                      <a:latin typeface="Helvetica" pitchFamily="2" charset="0"/>
                    </a:rPr>
                    <a:t>?</a:t>
                  </a:r>
                  <a:r>
                    <a:rPr lang="en" sz="5798" dirty="0">
                      <a:solidFill>
                        <a:srgbClr val="FFFFFF"/>
                      </a:solidFill>
                      <a:latin typeface="Helvetica" pitchFamily="2" charset="0"/>
                    </a:rPr>
                    <a:t> </a:t>
                  </a:r>
                  <a:endParaRPr sz="5798" dirty="0">
                    <a:solidFill>
                      <a:srgbClr val="FFFFFF"/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09" name="Google Shape;109;p13"/>
                <p:cNvCxnSpPr>
                  <a:cxnSpLocks/>
                </p:cNvCxnSpPr>
                <p:nvPr/>
              </p:nvCxnSpPr>
              <p:spPr>
                <a:xfrm rot="9669255" flipH="1">
                  <a:off x="20207228" y="8483129"/>
                  <a:ext cx="465600" cy="69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8309B04-9E69-E273-0FFE-5981A8DD5127}"/>
                  </a:ext>
                </a:extLst>
              </p:cNvPr>
              <p:cNvCxnSpPr>
                <a:cxnSpLocks/>
                <a:stCxn id="100" idx="3"/>
                <a:endCxn id="102" idx="1"/>
              </p:cNvCxnSpPr>
              <p:nvPr/>
            </p:nvCxnSpPr>
            <p:spPr>
              <a:xfrm rot="20469255">
                <a:off x="23392633" y="5600185"/>
                <a:ext cx="739408" cy="529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7A24EE4-3B10-F1B2-1255-28A8C1FEC320}"/>
                  </a:ext>
                </a:extLst>
              </p:cNvPr>
              <p:cNvCxnSpPr>
                <a:cxnSpLocks/>
                <a:stCxn id="100" idx="2"/>
                <a:endCxn id="101" idx="1"/>
              </p:cNvCxnSpPr>
              <p:nvPr/>
            </p:nvCxnSpPr>
            <p:spPr>
              <a:xfrm rot="20469255">
                <a:off x="23379414" y="6067921"/>
                <a:ext cx="378564" cy="17692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D297673-4AD1-F6A1-06AA-654384B2F2B0}"/>
                  </a:ext>
                </a:extLst>
              </p:cNvPr>
              <p:cNvCxnSpPr>
                <a:cxnSpLocks/>
                <a:stCxn id="101" idx="3"/>
                <a:endCxn id="102" idx="2"/>
              </p:cNvCxnSpPr>
              <p:nvPr/>
            </p:nvCxnSpPr>
            <p:spPr>
              <a:xfrm rot="20469255" flipV="1">
                <a:off x="24075959" y="5887668"/>
                <a:ext cx="360844" cy="1239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EBE3E7-5D3B-754C-E161-6CE6FD44F668}"/>
                  </a:ext>
                </a:extLst>
              </p:cNvPr>
              <p:cNvSpPr txBox="1"/>
              <p:nvPr/>
            </p:nvSpPr>
            <p:spPr>
              <a:xfrm rot="20469255">
                <a:off x="19050675" y="4062979"/>
                <a:ext cx="1440318" cy="407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2" b="1" dirty="0">
                    <a:solidFill>
                      <a:schemeClr val="bg1"/>
                    </a:solidFill>
                    <a:latin typeface="Helvetica" pitchFamily="2" charset="0"/>
                  </a:rPr>
                  <a:t>Geometry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B97B2E-74C5-8AFA-70B9-159DDB2B6184}"/>
                  </a:ext>
                </a:extLst>
              </p:cNvPr>
              <p:cNvSpPr txBox="1"/>
              <p:nvPr/>
            </p:nvSpPr>
            <p:spPr>
              <a:xfrm rot="20469255">
                <a:off x="18129758" y="6873089"/>
                <a:ext cx="1379378" cy="407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2" b="1" dirty="0">
                    <a:solidFill>
                      <a:schemeClr val="bg1"/>
                    </a:solidFill>
                    <a:latin typeface="Helvetica" pitchFamily="2" charset="0"/>
                  </a:rPr>
                  <a:t>Inference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E5BF66-7823-FC30-4CB5-431C9C8FECD6}"/>
                  </a:ext>
                </a:extLst>
              </p:cNvPr>
              <p:cNvSpPr txBox="1"/>
              <p:nvPr/>
            </p:nvSpPr>
            <p:spPr>
              <a:xfrm rot="20469255">
                <a:off x="21039445" y="8619148"/>
                <a:ext cx="749109" cy="407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2" b="1" dirty="0">
                    <a:solidFill>
                      <a:schemeClr val="bg1"/>
                    </a:solidFill>
                    <a:latin typeface="Helvetica" pitchFamily="2" charset="0"/>
                  </a:rPr>
                  <a:t>Risk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7553DFA-9832-53C6-B020-F4A618890EB7}"/>
                  </a:ext>
                </a:extLst>
              </p:cNvPr>
              <p:cNvSpPr txBox="1"/>
              <p:nvPr/>
            </p:nvSpPr>
            <p:spPr>
              <a:xfrm rot="20469255">
                <a:off x="23120358" y="6530390"/>
                <a:ext cx="1621815" cy="407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2" b="1" dirty="0">
                    <a:solidFill>
                      <a:schemeClr val="bg1"/>
                    </a:solidFill>
                    <a:latin typeface="Helvetica" pitchFamily="2" charset="0"/>
                  </a:rPr>
                  <a:t>Multi-agent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F3BE465-7DEB-2792-6F9D-BEB822B570B8}"/>
                  </a:ext>
                </a:extLst>
              </p:cNvPr>
              <p:cNvSpPr txBox="1"/>
              <p:nvPr/>
            </p:nvSpPr>
            <p:spPr>
              <a:xfrm rot="20469255">
                <a:off x="21825909" y="3751782"/>
                <a:ext cx="1776816" cy="407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2" b="1" dirty="0">
                    <a:solidFill>
                      <a:schemeClr val="bg1"/>
                    </a:solidFill>
                    <a:latin typeface="Helvetica" pitchFamily="2" charset="0"/>
                  </a:rPr>
                  <a:t>Stabilization</a:t>
                </a: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F34A195-6607-1C99-7FD1-BF164E9F5D6F}"/>
              </a:ext>
            </a:extLst>
          </p:cNvPr>
          <p:cNvGrpSpPr/>
          <p:nvPr/>
        </p:nvGrpSpPr>
        <p:grpSpPr>
          <a:xfrm>
            <a:off x="339168" y="13783595"/>
            <a:ext cx="15117821" cy="10758399"/>
            <a:chOff x="339169" y="14034024"/>
            <a:chExt cx="15117822" cy="10758396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5ABF5AB-B400-1ABC-64B3-0D82601EC36E}"/>
                </a:ext>
              </a:extLst>
            </p:cNvPr>
            <p:cNvSpPr/>
            <p:nvPr/>
          </p:nvSpPr>
          <p:spPr>
            <a:xfrm>
              <a:off x="339169" y="14034024"/>
              <a:ext cx="15117822" cy="10758396"/>
            </a:xfrm>
            <a:prstGeom prst="roundRect">
              <a:avLst/>
            </a:prstGeom>
            <a:gradFill flip="none" rotWithShape="1">
              <a:gsLst>
                <a:gs pos="100000">
                  <a:srgbClr val="9DB367">
                    <a:alpha val="16901"/>
                    <a:lumMod val="74888"/>
                    <a:lumOff val="25112"/>
                  </a:srgbClr>
                </a:gs>
                <a:gs pos="100000">
                  <a:schemeClr val="lt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14EF034-C73B-E7A1-032B-2D978C204585}"/>
                </a:ext>
              </a:extLst>
            </p:cNvPr>
            <p:cNvGrpSpPr/>
            <p:nvPr/>
          </p:nvGrpSpPr>
          <p:grpSpPr>
            <a:xfrm>
              <a:off x="499898" y="14041950"/>
              <a:ext cx="14324226" cy="9647067"/>
              <a:chOff x="499898" y="13608816"/>
              <a:chExt cx="14324226" cy="9647067"/>
            </a:xfrm>
            <a:solidFill>
              <a:schemeClr val="lt1"/>
            </a:solidFill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BEF2DD5-5022-14AB-BCBF-B790F75780A8}"/>
                  </a:ext>
                </a:extLst>
              </p:cNvPr>
              <p:cNvGrpSpPr/>
              <p:nvPr/>
            </p:nvGrpSpPr>
            <p:grpSpPr>
              <a:xfrm>
                <a:off x="499898" y="13608816"/>
                <a:ext cx="14324226" cy="9647067"/>
                <a:chOff x="499898" y="14039120"/>
                <a:chExt cx="14324226" cy="9647067"/>
              </a:xfrm>
              <a:grpFill/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7B5D0189-D960-6DB1-F322-D2E079FF137E}"/>
                    </a:ext>
                  </a:extLst>
                </p:cNvPr>
                <p:cNvGrpSpPr/>
                <p:nvPr/>
              </p:nvGrpSpPr>
              <p:grpSpPr>
                <a:xfrm>
                  <a:off x="499898" y="14039120"/>
                  <a:ext cx="14324226" cy="9647067"/>
                  <a:chOff x="499898" y="14012226"/>
                  <a:chExt cx="14324226" cy="9647067"/>
                </a:xfrm>
                <a:grpFill/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72C141DC-9178-76DA-1744-1D9B8EBA67D0}"/>
                      </a:ext>
                    </a:extLst>
                  </p:cNvPr>
                  <p:cNvGrpSpPr/>
                  <p:nvPr/>
                </p:nvGrpSpPr>
                <p:grpSpPr>
                  <a:xfrm>
                    <a:off x="499898" y="14012226"/>
                    <a:ext cx="14324226" cy="9647067"/>
                    <a:chOff x="499898" y="14577000"/>
                    <a:chExt cx="14324226" cy="9647067"/>
                  </a:xfrm>
                  <a:grpFill/>
                </p:grpSpPr>
                <p:grpSp>
                  <p:nvGrpSpPr>
                    <p:cNvPr id="67" name="Google Shape;67;p13"/>
                    <p:cNvGrpSpPr/>
                    <p:nvPr/>
                  </p:nvGrpSpPr>
                  <p:grpSpPr>
                    <a:xfrm>
                      <a:off x="499898" y="14577000"/>
                      <a:ext cx="14324226" cy="9647067"/>
                      <a:chOff x="28453646" y="14446740"/>
                      <a:chExt cx="14828392" cy="9902232"/>
                    </a:xfrm>
                    <a:grpFill/>
                  </p:grpSpPr>
                  <p:grpSp>
                    <p:nvGrpSpPr>
                      <p:cNvPr id="68" name="Google Shape;68;p13"/>
                      <p:cNvGrpSpPr/>
                      <p:nvPr/>
                    </p:nvGrpSpPr>
                    <p:grpSpPr>
                      <a:xfrm>
                        <a:off x="28620707" y="14446740"/>
                        <a:ext cx="14661331" cy="8374856"/>
                        <a:chOff x="2620092" y="4071213"/>
                        <a:chExt cx="3300318" cy="2121937"/>
                      </a:xfrm>
                      <a:grpFill/>
                    </p:grpSpPr>
                    <p:sp>
                      <p:nvSpPr>
                        <p:cNvPr id="69" name="Google Shape;69;p13"/>
                        <p:cNvSpPr txBox="1"/>
                        <p:nvPr/>
                      </p:nvSpPr>
                      <p:spPr>
                        <a:xfrm>
                          <a:off x="2867845" y="4071213"/>
                          <a:ext cx="2863948" cy="266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0" tIns="164525" rIns="0" bIns="164525" anchor="b" anchorCtr="0">
                          <a:spAutoFit/>
                        </a:bodyPr>
                        <a:lstStyle/>
                        <a:p>
                          <a:pPr algn="ctr">
                            <a:buClr>
                              <a:schemeClr val="dk1"/>
                            </a:buClr>
                          </a:pPr>
                          <a:r>
                            <a:rPr lang="en" sz="4498" b="1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02 - Learning and Inference</a:t>
                          </a:r>
                          <a:endParaRPr sz="4498" dirty="0">
                            <a:latin typeface="Helvetica" pitchFamily="2" charset="0"/>
                          </a:endParaRPr>
                        </a:p>
                      </p:txBody>
                    </p:sp>
                    <p:sp>
                      <p:nvSpPr>
                        <p:cNvPr id="70" name="Google Shape;70;p13"/>
                        <p:cNvSpPr txBox="1"/>
                        <p:nvPr/>
                      </p:nvSpPr>
                      <p:spPr>
                        <a:xfrm>
                          <a:off x="2620092" y="4340520"/>
                          <a:ext cx="3300318" cy="1852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0" tIns="0" rIns="0" bIns="0" anchor="t" anchorCtr="0">
                          <a:noAutofit/>
                        </a:bodyPr>
                        <a:lstStyle/>
                        <a:p>
                          <a:pPr marL="495221" indent="-457128" algn="just">
                            <a:buClr>
                              <a:srgbClr val="7D9445"/>
                            </a:buClr>
                            <a:buSzPts val="3000"/>
                            <a:buFont typeface="Wingdings" pitchFamily="2" charset="2"/>
                            <a:buChar char="v"/>
                          </a:pPr>
                          <a:r>
                            <a:rPr lang="en" sz="2798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How to efficiently infer from partially observable systems with </a:t>
                          </a:r>
                          <a:r>
                            <a:rPr lang="en" sz="2798" b="1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unknown noise</a:t>
                          </a:r>
                          <a:r>
                            <a:rPr lang="en" sz="2798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or </a:t>
                          </a:r>
                          <a:r>
                            <a:rPr lang="en" sz="2798" b="1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high-dim measurements</a:t>
                          </a:r>
                          <a:r>
                            <a:rPr lang="en" sz="2798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? </a:t>
                          </a:r>
                          <a:r>
                            <a:rPr lang="en" sz="2002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[ACC ’23, NeurIPS ’23]</a:t>
                          </a:r>
                          <a:endParaRPr sz="2002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1371379" lvl="2" indent="-419035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" sz="2798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Optimal MSE estimation</a:t>
                          </a:r>
                          <a:r>
                            <a:rPr lang="en" sz="2798" b="1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without noise covariances</a:t>
                          </a:r>
                          <a:r>
                            <a:rPr lang="en" sz="2798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               :</a:t>
                          </a:r>
                        </a:p>
                        <a:p>
                          <a:pPr marL="952349" lvl="2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</a:pPr>
                          <a:r>
                            <a:rPr lang="en" sz="2798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</a:t>
                          </a:r>
                        </a:p>
                        <a:p>
                          <a:pPr marL="1371379" lvl="2" indent="-419035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"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Filtering policy optimization via </a:t>
                          </a:r>
                          <a:r>
                            <a:rPr lang="en" sz="2798" b="1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Estimation-Control duality</a:t>
                          </a:r>
                          <a:r>
                            <a:rPr lang="en"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:</a:t>
                          </a:r>
                        </a:p>
                        <a:p>
                          <a:pPr marL="952349" lvl="2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</a:pPr>
                          <a:endParaRPr sz="2798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457128" lvl="8" indent="-457128">
                            <a:lnSpc>
                              <a:spcPct val="300000"/>
                            </a:lnSpc>
                            <a:buClr>
                              <a:srgbClr val="7C9444"/>
                            </a:buClr>
                            <a:buSzPts val="3000"/>
                            <a:buFont typeface="Wingdings" pitchFamily="2" charset="2"/>
                            <a:buChar char="v"/>
                          </a:pPr>
                          <a:r>
                            <a:rPr lang="en" sz="2798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rPr>
                            <a:t>SysID from high-dimensional observation (applications in meta-learning): </a:t>
                          </a:r>
                          <a:r>
                            <a:rPr lang="en" sz="2002" dirty="0">
                              <a:solidFill>
                                <a:srgbClr val="7D9445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rPr>
                            <a:t>[ICML ’24]</a:t>
                          </a:r>
                          <a:endParaRPr lang="en" sz="2002" dirty="0">
                            <a:solidFill>
                              <a:schemeClr val="dk2"/>
                            </a:solidFill>
                            <a:latin typeface="Helvetica" pitchFamily="2" charset="0"/>
                            <a:cs typeface="Calibri"/>
                            <a:sym typeface="Calibri"/>
                          </a:endParaRPr>
                        </a:p>
                        <a:p>
                          <a:pPr marL="1371379" lvl="2" indent="-419035" algn="just"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endParaRPr lang="en" sz="2798" b="1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1371379" lvl="2" indent="-419035" algn="just"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" sz="2798" b="1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High-dim SysID</a:t>
                          </a:r>
                          <a:r>
                            <a:rPr lang="en"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:</a:t>
                          </a:r>
                        </a:p>
                        <a:p>
                          <a:pPr marL="1371379" lvl="2" indent="-419035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endParaRPr lang="en" sz="2798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1371379" lvl="2" indent="-419035" algn="just">
                            <a:lnSpc>
                              <a:spcPct val="2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"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Complexity</a:t>
                          </a:r>
                        </a:p>
                      </p:txBody>
                    </p:sp>
                  </p:grpSp>
                  <p:sp>
                    <p:nvSpPr>
                      <p:cNvPr id="71" name="Google Shape;71;p13"/>
                      <p:cNvSpPr txBox="1"/>
                      <p:nvPr/>
                    </p:nvSpPr>
                    <p:spPr>
                      <a:xfrm>
                        <a:off x="28453646" y="22833519"/>
                        <a:ext cx="14677908" cy="1515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6" tIns="91426" rIns="91426" bIns="91426" anchor="t" anchorCtr="0">
                        <a:spAutoFit/>
                      </a:bodyPr>
                      <a:lstStyle/>
                      <a:p>
                        <a:pPr marL="457128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chemeClr val="dk2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Time-varying, partially unknown settings </a:t>
                        </a:r>
                      </a:p>
                      <a:p>
                        <a:pPr marL="731405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chemeClr val="dk2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Optimal </a:t>
                        </a:r>
                        <a:r>
                          <a:rPr lang="en" sz="2798" dirty="0">
                            <a:solidFill>
                              <a:schemeClr val="dk2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SysID through nonlinear high-dim observations</a:t>
                        </a:r>
                        <a:endParaRPr sz="2798" dirty="0">
                          <a:solidFill>
                            <a:schemeClr val="dk2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B414A1ED-B8E7-DF9E-D114-B930D7903E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218707" y="17236167"/>
                      <a:ext cx="5209767" cy="3912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2" name="Picture 121">
                      <a:extLst>
                        <a:ext uri="{FF2B5EF4-FFF2-40B4-BE49-F238E27FC236}">
                          <a16:creationId xmlns:a16="http://schemas.microsoft.com/office/drawing/2014/main" id="{DD60188C-8D4F-1151-EF9A-C3D9736D21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290681" y="18499979"/>
                      <a:ext cx="7065818" cy="338162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5" name="Picture 124">
                      <a:extLst>
                        <a:ext uri="{FF2B5EF4-FFF2-40B4-BE49-F238E27FC236}">
                          <a16:creationId xmlns:a16="http://schemas.microsoft.com/office/drawing/2014/main" id="{7047979C-ACA2-0CBC-EA00-A4FD793136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582609" y="18986243"/>
                      <a:ext cx="3454095" cy="438918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7" name="Picture 126">
                      <a:extLst>
                        <a:ext uri="{FF2B5EF4-FFF2-40B4-BE49-F238E27FC236}">
                          <a16:creationId xmlns:a16="http://schemas.microsoft.com/office/drawing/2014/main" id="{851EE0EE-EDE0-82AE-F46D-1A58A88B80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656163" y="20878265"/>
                      <a:ext cx="5839519" cy="438918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8" name="Picture 127">
                      <a:extLst>
                        <a:ext uri="{FF2B5EF4-FFF2-40B4-BE49-F238E27FC236}">
                          <a16:creationId xmlns:a16="http://schemas.microsoft.com/office/drawing/2014/main" id="{310283E6-E2A2-5F0E-F9A3-8C38144B20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980665" y="20263968"/>
                      <a:ext cx="3511345" cy="419835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9" name="Picture 128">
                      <a:extLst>
                        <a:ext uri="{FF2B5EF4-FFF2-40B4-BE49-F238E27FC236}">
                          <a16:creationId xmlns:a16="http://schemas.microsoft.com/office/drawing/2014/main" id="{D196858A-F877-C892-460B-C99EBECF71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168454" y="21465285"/>
                      <a:ext cx="2003756" cy="43891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64862D9A-771A-2195-C801-AC4483385F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12583" y="19689452"/>
                    <a:ext cx="265430" cy="1522731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E6DA662E-9DB7-3415-DA22-763DA73D6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8407" y="21696339"/>
                  <a:ext cx="10345064" cy="47242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F262F0A-478D-598F-C842-3FAD69595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0021" y="15724772"/>
                <a:ext cx="1307213" cy="31487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214" name="Picture 213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F91F3069-F152-36D2-05BF-E76E7F1ED3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80562" y="232157"/>
            <a:ext cx="1510086" cy="15100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50BD64-D7A5-C621-494C-F59D2D679608}"/>
              </a:ext>
            </a:extLst>
          </p:cNvPr>
          <p:cNvGrpSpPr/>
          <p:nvPr/>
        </p:nvGrpSpPr>
        <p:grpSpPr>
          <a:xfrm>
            <a:off x="27878618" y="11514189"/>
            <a:ext cx="15673416" cy="13027805"/>
            <a:chOff x="27878618" y="11514189"/>
            <a:chExt cx="15673416" cy="1302780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8FC0240-2FAD-B83D-BFEA-706A7F88446B}"/>
                </a:ext>
              </a:extLst>
            </p:cNvPr>
            <p:cNvGrpSpPr/>
            <p:nvPr/>
          </p:nvGrpSpPr>
          <p:grpSpPr>
            <a:xfrm>
              <a:off x="27878618" y="11514189"/>
              <a:ext cx="15673416" cy="13027805"/>
              <a:chOff x="27878617" y="11514185"/>
              <a:chExt cx="15673414" cy="13027805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25CBAB0-853C-37F4-D9BD-2DBE5B03E106}"/>
                  </a:ext>
                </a:extLst>
              </p:cNvPr>
              <p:cNvGrpSpPr/>
              <p:nvPr/>
            </p:nvGrpSpPr>
            <p:grpSpPr>
              <a:xfrm>
                <a:off x="27878617" y="11514185"/>
                <a:ext cx="15673414" cy="13027805"/>
                <a:chOff x="27963516" y="11613406"/>
                <a:chExt cx="15673414" cy="13027805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1941C554-4F15-D6F0-9B0C-179868570633}"/>
                    </a:ext>
                  </a:extLst>
                </p:cNvPr>
                <p:cNvGrpSpPr/>
                <p:nvPr/>
              </p:nvGrpSpPr>
              <p:grpSpPr>
                <a:xfrm>
                  <a:off x="27963516" y="11613406"/>
                  <a:ext cx="15673414" cy="13027805"/>
                  <a:chOff x="27927142" y="11613406"/>
                  <a:chExt cx="15673414" cy="13027805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45DF8F3A-960B-CC82-0000-ED1F2CDD8057}"/>
                      </a:ext>
                    </a:extLst>
                  </p:cNvPr>
                  <p:cNvGrpSpPr/>
                  <p:nvPr/>
                </p:nvGrpSpPr>
                <p:grpSpPr>
                  <a:xfrm>
                    <a:off x="27927142" y="11613406"/>
                    <a:ext cx="15673414" cy="13027805"/>
                    <a:chOff x="27927142" y="11613406"/>
                    <a:chExt cx="15673414" cy="13027805"/>
                  </a:xfrm>
                </p:grpSpPr>
                <p:sp>
                  <p:nvSpPr>
                    <p:cNvPr id="190" name="Rounded Rectangle 189">
                      <a:extLst>
                        <a:ext uri="{FF2B5EF4-FFF2-40B4-BE49-F238E27FC236}">
                          <a16:creationId xmlns:a16="http://schemas.microsoft.com/office/drawing/2014/main" id="{85B227D7-8ED1-51AC-C77F-5339E5278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7142" y="11613406"/>
                      <a:ext cx="15673414" cy="13027805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100000">
                          <a:srgbClr val="395C84">
                            <a:alpha val="16000"/>
                            <a:lumMod val="68893"/>
                            <a:lumOff val="31107"/>
                          </a:srgbClr>
                        </a:gs>
                        <a:gs pos="100000">
                          <a:schemeClr val="lt1"/>
                        </a:gs>
                      </a:gsLst>
                      <a:lin ang="27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80"/>
                    </a:p>
                  </p:txBody>
                </p:sp>
                <p:grpSp>
                  <p:nvGrpSpPr>
                    <p:cNvPr id="88" name="Google Shape;88;p13"/>
                    <p:cNvGrpSpPr/>
                    <p:nvPr/>
                  </p:nvGrpSpPr>
                  <p:grpSpPr>
                    <a:xfrm>
                      <a:off x="28303372" y="11695810"/>
                      <a:ext cx="14755149" cy="11193428"/>
                      <a:chOff x="29150195" y="12504983"/>
                      <a:chExt cx="15102778" cy="10894912"/>
                    </a:xfrm>
                  </p:grpSpPr>
                  <p:sp>
                    <p:nvSpPr>
                      <p:cNvPr id="89" name="Google Shape;89;p13"/>
                      <p:cNvSpPr txBox="1"/>
                      <p:nvPr/>
                    </p:nvSpPr>
                    <p:spPr>
                      <a:xfrm>
                        <a:off x="30733781" y="12504983"/>
                        <a:ext cx="12470150" cy="997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164525" rIns="0" bIns="164525" anchor="b" anchorCtr="0">
                        <a:spAutoFit/>
                      </a:bodyPr>
                      <a:lstStyle/>
                      <a:p>
                        <a:pPr algn="ctr"/>
                        <a:r>
                          <a:rPr lang="en" sz="4498" b="1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04 - Learning in Multi-agent Systems</a:t>
                        </a:r>
                        <a:endParaRPr sz="4498" dirty="0">
                          <a:latin typeface="Helvetica" pitchFamily="2" charset="0"/>
                        </a:endParaRPr>
                      </a:p>
                    </p:txBody>
                  </p:sp>
                  <p:grpSp>
                    <p:nvGrpSpPr>
                      <p:cNvPr id="90" name="Google Shape;90;p13"/>
                      <p:cNvGrpSpPr/>
                      <p:nvPr/>
                    </p:nvGrpSpPr>
                    <p:grpSpPr>
                      <a:xfrm>
                        <a:off x="29150195" y="13502101"/>
                        <a:ext cx="15102778" cy="9897794"/>
                        <a:chOff x="29779435" y="-1262315"/>
                        <a:chExt cx="14637312" cy="13584673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1" name="Google Shape;91;p13"/>
                            <p:cNvSpPr txBox="1"/>
                            <p:nvPr/>
                          </p:nvSpPr>
                          <p:spPr>
                            <a:xfrm>
                              <a:off x="29779435" y="-1262315"/>
                              <a:ext cx="14637312" cy="78532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spcFirstLastPara="1" wrap="square" lIns="0" tIns="0" rIns="0" bIns="0" anchor="t" anchorCtr="0">
                              <a:noAutofit/>
                            </a:bodyPr>
                            <a:lstStyle/>
                            <a:p>
                              <a:pPr marL="495221" indent="-457128" algn="just">
                                <a:buClr>
                                  <a:srgbClr val="2B4563"/>
                                </a:buClr>
                                <a:buSzPts val="3000"/>
                                <a:buFont typeface="Wingdings" pitchFamily="2" charset="2"/>
                                <a:buChar char="v"/>
                              </a:pPr>
                              <a:r>
                                <a:rPr lang="en-US" sz="2798" dirty="0">
                                  <a:solidFill>
                                    <a:srgbClr val="2B4563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How to utilize </a:t>
                              </a:r>
                              <a:r>
                                <a:rPr lang="en-US" sz="2798" b="1" dirty="0">
                                  <a:solidFill>
                                    <a:srgbClr val="2B4563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algebraic structures </a:t>
                              </a:r>
                              <a:r>
                                <a:rPr lang="en-US" sz="2798" dirty="0">
                                  <a:solidFill>
                                    <a:srgbClr val="2B4563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of interconnections for MARL? [CDC ’21, TAC ’24]</a:t>
                              </a:r>
                            </a:p>
                            <a:p>
                              <a:pPr marL="731405" lvl="2" indent="-419035" algn="just">
                                <a:lnSpc>
                                  <a:spcPct val="20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  <a:buFont typeface="Calibri"/>
                                <a:buChar char="●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The invariance of the</a:t>
                              </a:r>
                              <a:r>
                                <a:rPr lang="en-US" sz="2798" b="1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 Patterned Monoid </a:t>
                              </a: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under Lyapunov eq:</a:t>
                              </a:r>
                            </a:p>
                            <a:p>
                              <a:pPr marL="731405" lvl="2" indent="-419035" algn="just">
                                <a:lnSpc>
                                  <a:spcPct val="15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  <a:buFont typeface="Calibri"/>
                                <a:buChar char="●"/>
                              </a:pPr>
                              <a:endParaRPr lang="en-US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  <a:p>
                              <a:pPr marL="731405" lvl="2" algn="just">
                                <a:lnSpc>
                                  <a:spcPct val="15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	</a:t>
                              </a:r>
                              <a:r>
                                <a:rPr lang="en-US" sz="2798" b="1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Theorem: </a:t>
                              </a: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if     is stable and                          , then </a:t>
                              </a:r>
                            </a:p>
                            <a:p>
                              <a:pPr marL="731405" lvl="2" algn="just">
                                <a:buClr>
                                  <a:srgbClr val="595959"/>
                                </a:buClr>
                                <a:buSzPts val="3000"/>
                              </a:pPr>
                              <a:endParaRPr lang="en-US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  <a:p>
                              <a:pPr marL="731405" lvl="2" indent="-419035" algn="just">
                                <a:lnSpc>
                                  <a:spcPct val="20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  <a:buFont typeface="Calibri"/>
                                <a:buChar char="●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Policy optimization via sub-network data of homogeneous agents</a:t>
                              </a:r>
                            </a:p>
                            <a:p>
                              <a:pPr marL="1828507" lvl="2" indent="-514267" algn="just">
                                <a:buClr>
                                  <a:srgbClr val="595959"/>
                                </a:buClr>
                                <a:buSzPts val="3000"/>
                                <a:buFont typeface="+mj-lt"/>
                                <a:buAutoNum type="arabicPeriod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PO on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798" i="1">
                                          <a:solidFill>
                                            <a:srgbClr val="203764"/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98" i="1">
                                          <a:solidFill>
                                            <a:srgbClr val="203764"/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  <a:sym typeface="Calibri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798" i="1">
                                          <a:solidFill>
                                            <a:srgbClr val="203764"/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  <a:sym typeface="Calibri"/>
                                        </a:rPr>
                                        <m:t>𝑑</m:t>
                                      </m:r>
                                      <m:r>
                                        <a:rPr lang="en-US" sz="2798" i="1">
                                          <a:solidFill>
                                            <a:srgbClr val="203764"/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  <a:sym typeface="Calibri"/>
                                        </a:rPr>
                                        <m:t>,   </m:t>
                                      </m:r>
                                      <m:r>
                                        <a:rPr lang="en-US" sz="2798" i="1">
                                          <a:solidFill>
                                            <a:srgbClr val="203764"/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  <a:sym typeface="Calibri"/>
                                        </a:rPr>
                                        <m:t>𝑙𝑒𝑎𝑟𝑛</m:t>
                                      </m:r>
                                    </m:sub>
                                  </m:sSub>
                                </m:oMath>
                              </a14:m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 using the invariance of </a:t>
                              </a:r>
                            </a:p>
                            <a:p>
                              <a:pPr marL="1828507" lvl="2" indent="-514267" algn="just">
                                <a:lnSpc>
                                  <a:spcPct val="15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  <a:buFont typeface="+mj-lt"/>
                                <a:buAutoNum type="arabicPeriod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Propagate policies to </a:t>
                              </a:r>
                              <a14:m>
                                <m:oMath xmlns:m="http://schemas.openxmlformats.org/officeDocument/2006/math">
                                  <m:r>
                                    <a:rPr lang="en-US" sz="2798" i="1">
                                      <a:solidFill>
                                        <a:srgbClr val="203764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𝐺</m:t>
                                  </m:r>
                                </m:oMath>
                              </a14:m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 using robust control techniques</a:t>
                              </a:r>
                            </a:p>
                            <a:p>
                              <a:pPr marL="1828507" lvl="2" indent="-514267" algn="just">
                                <a:lnSpc>
                                  <a:spcPct val="150000"/>
                                </a:lnSpc>
                                <a:buClr>
                                  <a:srgbClr val="595959"/>
                                </a:buClr>
                                <a:buSzPts val="3000"/>
                                <a:buFont typeface="+mj-lt"/>
                                <a:buAutoNum type="arabicPeriod"/>
                              </a:pPr>
                              <a:r>
                                <a: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Guaranteed near-optimal performance </a:t>
                              </a: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1" name="Google Shape;91;p13"/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9779435" y="-1262315"/>
                              <a:ext cx="14637312" cy="7853241"/>
                            </a:xfrm>
                            <a:prstGeom prst="rect">
                              <a:avLst/>
                            </a:prstGeom>
                            <a:blipFill>
                              <a:blip r:embed="rId31"/>
                              <a:stretch>
                                <a:fillRect l="-1204" t="-1940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92" name="Google Shape;92;p13"/>
                        <p:cNvSpPr txBox="1"/>
                        <p:nvPr/>
                      </p:nvSpPr>
                      <p:spPr>
                        <a:xfrm>
                          <a:off x="29840051" y="11500510"/>
                          <a:ext cx="10207292" cy="821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6" tIns="91426" rIns="91426" bIns="91426" anchor="t" anchorCtr="0">
                          <a:spAutoFit/>
                        </a:bodyPr>
                        <a:lstStyle/>
                        <a:p>
                          <a:pPr marL="495221" indent="-457128" algn="just">
                            <a:buClr>
                              <a:schemeClr val="tx1">
                                <a:lumMod val="50000"/>
                                <a:lumOff val="50000"/>
                              </a:schemeClr>
                            </a:buClr>
                            <a:buSzPts val="3000"/>
                            <a:buFont typeface="System Font Regular"/>
                            <a:buChar char="↠"/>
                          </a:pPr>
                          <a:r>
                            <a:rPr lang="en" sz="2798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rPr>
                            <a:t>MARL in hete</a:t>
                          </a:r>
                          <a:r>
                            <a:rPr lang="en" sz="2798" dirty="0">
                              <a:solidFill>
                                <a:schemeClr val="dk2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rogeneous, non-cooperative settings</a:t>
                          </a:r>
                          <a:endParaRPr sz="2798" dirty="0">
                            <a:latin typeface="Helvetica" pitchFamily="2" charset="0"/>
                          </a:endParaRPr>
                        </a:p>
                      </p:txBody>
                    </p:sp>
                  </p:grpSp>
                </p:grpSp>
              </p:grpSp>
              <p:pic>
                <p:nvPicPr>
                  <p:cNvPr id="110" name="Google Shape;110;p13"/>
                  <p:cNvPicPr preferRelativeResize="0"/>
                  <p:nvPr/>
                </p:nvPicPr>
                <p:blipFill rotWithShape="1">
                  <a:blip r:embed="rId32">
                    <a:alphaModFix/>
                  </a:blip>
                  <a:srcRect l="8750"/>
                  <a:stretch/>
                </p:blipFill>
                <p:spPr>
                  <a:xfrm>
                    <a:off x="39501397" y="15331900"/>
                    <a:ext cx="3351837" cy="2576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F4BC1611-9D6A-22DC-056E-B6BB24DC29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3"/>
                  <a:srcRect l="37469" r="33892"/>
                  <a:stretch/>
                </p:blipFill>
                <p:spPr>
                  <a:xfrm>
                    <a:off x="39187305" y="13467402"/>
                    <a:ext cx="3259015" cy="1633214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683BC19F-D8D4-7132-8A35-4F04271FBB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9428360" y="14048156"/>
                    <a:ext cx="9404604" cy="429177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65A60307-BEDB-6013-232B-27910125B0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1577267" y="15387972"/>
                    <a:ext cx="7065818" cy="35472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45AF402F-F4BC-EA05-7A1A-FE5EE54F9F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1225679" y="14857045"/>
                    <a:ext cx="248085" cy="257625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EBB90BC6-5A2E-2BDC-FCDD-FB520AC802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3776996" y="14857045"/>
                    <a:ext cx="2337715" cy="324417"/>
                  </a:xfrm>
                  <a:prstGeom prst="rect">
                    <a:avLst/>
                  </a:prstGeom>
                </p:spPr>
              </p:pic>
              <p:sp>
                <p:nvSpPr>
                  <p:cNvPr id="205" name="Google Shape;91;p13">
                    <a:extLst>
                      <a:ext uri="{FF2B5EF4-FFF2-40B4-BE49-F238E27FC236}">
                        <a16:creationId xmlns:a16="http://schemas.microsoft.com/office/drawing/2014/main" id="{11A2F4BB-A8E9-BF55-5B36-B82D852A1E3E}"/>
                      </a:ext>
                    </a:extLst>
                  </p:cNvPr>
                  <p:cNvSpPr txBox="1"/>
                  <p:nvPr/>
                </p:nvSpPr>
                <p:spPr>
                  <a:xfrm>
                    <a:off x="28314644" y="18424611"/>
                    <a:ext cx="7103220" cy="41061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495221" indent="-457128" algn="just">
                      <a:buClr>
                        <a:srgbClr val="2B4563"/>
                      </a:buClr>
                      <a:buSzPts val="3000"/>
                      <a:buFont typeface="Wingdings" pitchFamily="2" charset="2"/>
                      <a:buChar char="v"/>
                    </a:pPr>
                    <a:r>
                      <a:rPr lang="en-US" sz="2400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Sub-network </a:t>
                    </a:r>
                    <a:r>
                      <a:rPr lang="en-US" sz="2400" b="1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distributed games</a:t>
                    </a:r>
                    <a:r>
                      <a:rPr lang="en-US" sz="2602" b="1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 </a:t>
                    </a:r>
                    <a:r>
                      <a:rPr lang="en-US" sz="1800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[CDC ’19] </a:t>
                    </a:r>
                    <a:r>
                      <a:rPr lang="en-US" sz="2400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 </a:t>
                    </a:r>
                    <a:endParaRPr lang="en-US" sz="1800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  <a:p>
                    <a:pPr marL="495221" indent="-457128" algn="just">
                      <a:buClr>
                        <a:srgbClr val="2B4563"/>
                      </a:buClr>
                      <a:buSzPts val="3000"/>
                      <a:buFontTx/>
                      <a:buChar char="-"/>
                    </a:pPr>
                    <a:endParaRPr lang="en-US" sz="1800" b="1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  <a:p>
                    <a:pPr marL="495221" indent="-457128" algn="just">
                      <a:buClr>
                        <a:srgbClr val="2B4563"/>
                      </a:buClr>
                      <a:buSzPts val="3000"/>
                      <a:buFontTx/>
                      <a:buChar char="-"/>
                    </a:pPr>
                    <a:endParaRPr lang="en-US" sz="2798" b="1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  <a:p>
                    <a:pPr marL="38093" algn="just">
                      <a:buClr>
                        <a:srgbClr val="2B4563"/>
                      </a:buClr>
                      <a:buSzPts val="3000"/>
                    </a:pPr>
                    <a:endParaRPr lang="en-US" sz="2798" b="1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  <a:p>
                    <a:pPr marL="731405" lvl="2" indent="-419035" algn="just">
                      <a:lnSpc>
                        <a:spcPct val="150000"/>
                      </a:lnSpc>
                      <a:buClr>
                        <a:srgbClr val="595959"/>
                      </a:buClr>
                      <a:buSzPts val="3000"/>
                      <a:buFont typeface="Calibri"/>
                      <a:buChar char="●"/>
                    </a:pPr>
                    <a:r>
                      <a:rPr lang="en-US" sz="2400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 “</a:t>
                    </a:r>
                    <a:r>
                      <a:rPr lang="en-US" sz="2400" dirty="0">
                        <a:solidFill>
                          <a:srgbClr val="595959"/>
                        </a:solidFill>
                        <a:latin typeface="Helvetica" pitchFamily="2" charset="0"/>
                        <a:cs typeface="Calibri"/>
                        <a:sym typeface="Calibri"/>
                      </a:rPr>
                      <a:t>Team-based dual averaging”:</a:t>
                    </a:r>
                  </a:p>
                  <a:p>
                    <a:pPr marL="312370" lvl="2" algn="just">
                      <a:lnSpc>
                        <a:spcPct val="150000"/>
                      </a:lnSpc>
                      <a:buClr>
                        <a:srgbClr val="595959"/>
                      </a:buClr>
                      <a:buSzPts val="3000"/>
                    </a:pPr>
                    <a:endParaRPr lang="en-US" sz="2798" dirty="0">
                      <a:solidFill>
                        <a:srgbClr val="595959"/>
                      </a:solidFill>
                      <a:latin typeface="Helvetica" pitchFamily="2" charset="0"/>
                      <a:cs typeface="Calibri"/>
                      <a:sym typeface="Calibri"/>
                    </a:endParaRPr>
                  </a:p>
                  <a:p>
                    <a:pPr marL="731405" lvl="2" indent="-419035" algn="just">
                      <a:lnSpc>
                        <a:spcPct val="300000"/>
                      </a:lnSpc>
                      <a:buClr>
                        <a:srgbClr val="595959"/>
                      </a:buClr>
                      <a:buSzPts val="3000"/>
                      <a:buFont typeface="Calibri"/>
                      <a:buChar char="●"/>
                    </a:pPr>
                    <a:r>
                      <a:rPr lang="en-US" sz="2400" dirty="0">
                        <a:solidFill>
                          <a:srgbClr val="595959"/>
                        </a:solidFill>
                        <a:latin typeface="Helvetica" pitchFamily="2" charset="0"/>
                        <a:cs typeface="Calibri"/>
                        <a:sym typeface="Calibri"/>
                      </a:rPr>
                      <a:t>No-regret guarantee</a:t>
                    </a:r>
                  </a:p>
                  <a:p>
                    <a:pPr marL="38093" algn="just">
                      <a:buClr>
                        <a:srgbClr val="2B4563"/>
                      </a:buClr>
                      <a:buSzPts val="3000"/>
                    </a:pPr>
                    <a:endParaRPr lang="en-US" sz="2798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07" name="Picture 206" descr="A diagram of a network&#10;&#10;Description automatically generated">
                    <a:extLst>
                      <a:ext uri="{FF2B5EF4-FFF2-40B4-BE49-F238E27FC236}">
                        <a16:creationId xmlns:a16="http://schemas.microsoft.com/office/drawing/2014/main" id="{C22C54DA-FFB8-E91C-40E8-3C9AF72E6A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3655159" y="18939955"/>
                    <a:ext cx="3018253" cy="1389378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0" name="Google Shape;91;p13">
                        <a:extLst>
                          <a:ext uri="{FF2B5EF4-FFF2-40B4-BE49-F238E27FC236}">
                            <a16:creationId xmlns:a16="http://schemas.microsoft.com/office/drawing/2014/main" id="{77BA8454-BF58-67D4-9906-CB8A5EAE88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43778" y="18452720"/>
                        <a:ext cx="6719857" cy="4850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0" rIns="0" bIns="0" anchor="t" anchorCtr="0">
                        <a:noAutofit/>
                      </a:bodyPr>
                      <a:lstStyle/>
                      <a:p>
                        <a:pPr marL="495221" indent="-457128">
                          <a:buClr>
                            <a:srgbClr val="2B4563"/>
                          </a:buClr>
                          <a:buSzPts val="3000"/>
                          <a:buFont typeface="Wingdings" pitchFamily="2" charset="2"/>
                          <a:buChar char="v"/>
                        </a:pPr>
                        <a:r>
                          <a:rPr lang="en-US" sz="2400" b="1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Noninferior-Nash </a:t>
                        </a:r>
                        <a:r>
                          <a:rPr lang="en-US" sz="2400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Strategies </a:t>
                        </a:r>
                        <a:r>
                          <a:rPr lang="en-US" sz="1800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[CDC ’19, ECC ’18]</a:t>
                        </a:r>
                      </a:p>
                      <a:p>
                        <a:pPr marL="1005677" lvl="2" indent="-419035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LQ game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24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}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vs</m:t>
                            </m:r>
                            <m:r>
                              <a:rPr lang="en-US" sz="24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E</m:t>
                            </m:r>
                          </m:oMath>
                        </a14:m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:</a:t>
                        </a:r>
                      </a:p>
                      <a:p>
                        <a:pPr marL="1188528" lvl="3" indent="-91426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ct val="100000"/>
                          <a:buFont typeface="+mj-lt"/>
                          <a:buAutoNum type="arabicPeriod"/>
                        </a:pPr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Non-coop Nash</a:t>
                        </a:r>
                      </a:p>
                      <a:p>
                        <a:pPr marL="1188528" lvl="3" indent="-91426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ct val="100000"/>
                          <a:buFont typeface="+mj-lt"/>
                          <a:buAutoNum type="arabicPeriod"/>
                        </a:pPr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Team Nash</a:t>
                        </a:r>
                      </a:p>
                      <a:p>
                        <a:pPr marL="1188528" lvl="3" indent="-91426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ct val="100000"/>
                          <a:buFont typeface="+mj-lt"/>
                          <a:buAutoNum type="arabicPeriod"/>
                        </a:pPr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Greedy Nash</a:t>
                        </a:r>
                        <a:endParaRPr lang="en-US" sz="2798" dirty="0">
                          <a:solidFill>
                            <a:srgbClr val="595959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1005677" lvl="5" indent="-419035" algn="just">
                          <a:lnSpc>
                            <a:spcPct val="20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-US" sz="2400" dirty="0">
                            <a:solidFill>
                              <a:srgbClr val="595959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Finite time-capture if                           :</a:t>
                        </a:r>
                      </a:p>
                      <a:p>
                        <a:pPr marL="38093" algn="r">
                          <a:buClr>
                            <a:srgbClr val="2B4563"/>
                          </a:buClr>
                          <a:buSzPts val="3000"/>
                        </a:pPr>
                        <a:endParaRPr lang="en-US" sz="2798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0" name="Google Shape;91;p13">
                        <a:extLst>
                          <a:ext uri="{FF2B5EF4-FFF2-40B4-BE49-F238E27FC236}">
                            <a16:creationId xmlns:a16="http://schemas.microsoft.com/office/drawing/2014/main" id="{77BA8454-BF58-67D4-9906-CB8A5EAE88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843778" y="18452720"/>
                        <a:ext cx="6719857" cy="4850421"/>
                      </a:xfrm>
                      <a:prstGeom prst="rect">
                        <a:avLst/>
                      </a:prstGeom>
                      <a:blipFill>
                        <a:blip r:embed="rId39"/>
                        <a:stretch>
                          <a:fillRect l="-2642" t="-340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212" name="Picture 211" descr="A diagram of a diagram&#10;&#10;Description automatically generated">
                    <a:extLst>
                      <a:ext uri="{FF2B5EF4-FFF2-40B4-BE49-F238E27FC236}">
                        <a16:creationId xmlns:a16="http://schemas.microsoft.com/office/drawing/2014/main" id="{12A8D89A-B56E-391A-A147-33D1E81AAF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0875550" y="18963143"/>
                    <a:ext cx="2254919" cy="222233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63432016-F027-8493-6319-5BA6EA484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/>
                <a:srcRect l="8906" t="2" r="60001" b="-1"/>
                <a:stretch/>
              </p:blipFill>
              <p:spPr>
                <a:xfrm>
                  <a:off x="36264311" y="16638426"/>
                  <a:ext cx="2139133" cy="354727"/>
                </a:xfrm>
                <a:prstGeom prst="rect">
                  <a:avLst/>
                </a:prstGeom>
              </p:spPr>
            </p:pic>
          </p:grpSp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762BCBB7-082C-7D44-EB45-B44ACDAF2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780261" y="18881953"/>
                <a:ext cx="4723535" cy="859541"/>
              </a:xfrm>
              <a:prstGeom prst="rect">
                <a:avLst/>
              </a:prstGeom>
            </p:spPr>
          </p:pic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344C4C82-04E3-6B0F-8885-6BBD88029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861271" y="21597792"/>
                <a:ext cx="4636792" cy="354856"/>
              </a:xfrm>
              <a:prstGeom prst="rect">
                <a:avLst/>
              </a:prstGeom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C0C606EB-83EA-FD9F-E71C-F20E1757D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1469" y="20478445"/>
                <a:ext cx="6423471" cy="815085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7AD653BA-8BCF-3AA0-E044-DFD7871B1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710857" y="21189191"/>
                <a:ext cx="2038454" cy="338296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C88131D0-4B34-AD53-B862-E498D9F7E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03613" y="21722024"/>
                <a:ext cx="3981491" cy="320948"/>
              </a:xfrm>
              <a:prstGeom prst="rect">
                <a:avLst/>
              </a:prstGeom>
            </p:spPr>
          </p:pic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5DC7E88-DB31-8CED-084F-2CBDB1C3F77D}"/>
                </a:ext>
              </a:extLst>
            </p:cNvPr>
            <p:cNvSpPr txBox="1"/>
            <p:nvPr/>
          </p:nvSpPr>
          <p:spPr>
            <a:xfrm>
              <a:off x="28739623" y="23035653"/>
              <a:ext cx="1365817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Talebi, Alemzadeh, &amp; Mesbahi, (2024). Data-driven structured policy iteration for homogeneous distributed systems. IEEE Trans on Automatic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69(9), 5979–5994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* Talebi, Alemzadeh, &amp; Mesbahi, (2021). Distributed model-free policy iteration for networks of homogeneous systems. 60th IEEE Conf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, 6970–6975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* Talebi, Alemzadeh, Ratliff, &amp; Mesbahi, (2019). Distributed learning in network games: A dual averaging approach. 58th IEEE Conf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5544–5549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* Talebi, Simaan, &amp; Qu, (2019). Decision-making in complex dynamical systems of systems with one opposing subsystem. 18th European Control Conf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2789–2795 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* Talebi, Simaan, &amp; Qu, (2019). Cooperative design of systems of systems against attack on one subsystem. 58th Conf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7313–7318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F1B8A-8E4B-8304-79CD-FEF72CE4A730}"/>
              </a:ext>
            </a:extLst>
          </p:cNvPr>
          <p:cNvGrpSpPr/>
          <p:nvPr/>
        </p:nvGrpSpPr>
        <p:grpSpPr>
          <a:xfrm>
            <a:off x="26852609" y="1938491"/>
            <a:ext cx="16819925" cy="9358714"/>
            <a:chOff x="26852609" y="1938491"/>
            <a:chExt cx="16819925" cy="9358714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C4AD9760-C13A-ED41-079C-DCCFA547E5C5}"/>
                </a:ext>
              </a:extLst>
            </p:cNvPr>
            <p:cNvGrpSpPr/>
            <p:nvPr/>
          </p:nvGrpSpPr>
          <p:grpSpPr>
            <a:xfrm>
              <a:off x="26852609" y="1938491"/>
              <a:ext cx="16819925" cy="9358714"/>
              <a:chOff x="26721463" y="2311431"/>
              <a:chExt cx="16819923" cy="935871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2DD1C5B-ED12-F62C-D954-3D80431B2750}"/>
                  </a:ext>
                </a:extLst>
              </p:cNvPr>
              <p:cNvGrpSpPr/>
              <p:nvPr/>
            </p:nvGrpSpPr>
            <p:grpSpPr>
              <a:xfrm>
                <a:off x="26721463" y="2311431"/>
                <a:ext cx="16819923" cy="9358714"/>
                <a:chOff x="26544552" y="2260631"/>
                <a:chExt cx="16819923" cy="9358714"/>
              </a:xfrm>
            </p:grpSpPr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BE06744A-54F8-25A8-8A33-68C48396347C}"/>
                    </a:ext>
                  </a:extLst>
                </p:cNvPr>
                <p:cNvSpPr/>
                <p:nvPr/>
              </p:nvSpPr>
              <p:spPr>
                <a:xfrm>
                  <a:off x="26544552" y="2260631"/>
                  <a:ext cx="16819923" cy="9358714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F8931E">
                        <a:lumMod val="65000"/>
                        <a:lumOff val="35000"/>
                        <a:alpha val="11000"/>
                      </a:srgbClr>
                    </a:gs>
                    <a:gs pos="100000">
                      <a:schemeClr val="lt1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80" dirty="0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64CA1005-89E1-E8FA-D3BF-75DC741DABC3}"/>
                    </a:ext>
                  </a:extLst>
                </p:cNvPr>
                <p:cNvGrpSpPr/>
                <p:nvPr/>
              </p:nvGrpSpPr>
              <p:grpSpPr>
                <a:xfrm>
                  <a:off x="26755031" y="2289836"/>
                  <a:ext cx="16260103" cy="8638464"/>
                  <a:chOff x="27085231" y="2289836"/>
                  <a:chExt cx="16260103" cy="8638464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34A9D102-5B20-BE9C-455F-9994464FC35A}"/>
                      </a:ext>
                    </a:extLst>
                  </p:cNvPr>
                  <p:cNvGrpSpPr/>
                  <p:nvPr/>
                </p:nvGrpSpPr>
                <p:grpSpPr>
                  <a:xfrm>
                    <a:off x="27085231" y="2289836"/>
                    <a:ext cx="16260103" cy="8638464"/>
                    <a:chOff x="29507377" y="3756178"/>
                    <a:chExt cx="16260103" cy="8638464"/>
                  </a:xfrm>
                </p:grpSpPr>
                <p:grpSp>
                  <p:nvGrpSpPr>
                    <p:cNvPr id="145" name="Group 144">
                      <a:extLst>
                        <a:ext uri="{FF2B5EF4-FFF2-40B4-BE49-F238E27FC236}">
                          <a16:creationId xmlns:a16="http://schemas.microsoft.com/office/drawing/2014/main" id="{03AF0735-4DC2-87BC-B69E-BA9A7B3638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07377" y="3756178"/>
                      <a:ext cx="16260103" cy="8638464"/>
                      <a:chOff x="29507377" y="3756178"/>
                      <a:chExt cx="16260103" cy="8638464"/>
                    </a:xfrm>
                  </p:grpSpPr>
                  <p:grpSp>
                    <p:nvGrpSpPr>
                      <p:cNvPr id="83" name="Google Shape;83;p13"/>
                      <p:cNvGrpSpPr/>
                      <p:nvPr/>
                    </p:nvGrpSpPr>
                    <p:grpSpPr>
                      <a:xfrm>
                        <a:off x="29507377" y="3756178"/>
                        <a:ext cx="16260103" cy="8638464"/>
                        <a:chOff x="1477876" y="3679979"/>
                        <a:chExt cx="16065708" cy="8638464"/>
                      </a:xfrm>
                    </p:grpSpPr>
                    <p:sp>
                      <p:nvSpPr>
                        <p:cNvPr id="84" name="Google Shape;84;p13"/>
                        <p:cNvSpPr txBox="1"/>
                        <p:nvPr/>
                      </p:nvSpPr>
                      <p:spPr>
                        <a:xfrm>
                          <a:off x="2718582" y="3679979"/>
                          <a:ext cx="13032190" cy="1024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0" tIns="164525" rIns="0" bIns="164525" anchor="b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" sz="4498" b="1" dirty="0">
                              <a:solidFill>
                                <a:srgbClr val="C96F07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05 - Online Stabilization</a:t>
                          </a:r>
                          <a:endParaRPr sz="4498" dirty="0">
                            <a:latin typeface="Helvetica" pitchFamily="2" charset="0"/>
                          </a:endParaRPr>
                        </a:p>
                      </p:txBody>
                    </p:sp>
                    <p:grpSp>
                      <p:nvGrpSpPr>
                        <p:cNvPr id="85" name="Google Shape;85;p13"/>
                        <p:cNvGrpSpPr/>
                        <p:nvPr/>
                      </p:nvGrpSpPr>
                      <p:grpSpPr>
                        <a:xfrm>
                          <a:off x="1477876" y="4740896"/>
                          <a:ext cx="16065708" cy="7577547"/>
                          <a:chOff x="29590788" y="2810642"/>
                          <a:chExt cx="15570565" cy="10400137"/>
                        </a:xfrm>
                      </p:grpSpPr>
                      <p:sp>
                        <p:nvSpPr>
                          <p:cNvPr id="86" name="Google Shape;86;p13"/>
                          <p:cNvSpPr txBox="1"/>
                          <p:nvPr/>
                        </p:nvSpPr>
                        <p:spPr>
                          <a:xfrm>
                            <a:off x="29590788" y="2810642"/>
                            <a:ext cx="15570565" cy="60907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spcFirstLastPara="1" wrap="square" lIns="0" tIns="0" rIns="0" bIns="0" anchor="t" anchorCtr="0">
                            <a:noAutofit/>
                          </a:bodyPr>
                          <a:lstStyle/>
                          <a:p>
                            <a:pPr marL="495221" indent="-457128" algn="just">
                              <a:buClr>
                                <a:srgbClr val="C96F07"/>
                              </a:buClr>
                              <a:buSzPts val="3000"/>
                              <a:buFont typeface="Wingdings" pitchFamily="2" charset="2"/>
                              <a:buChar char="v"/>
                            </a:pPr>
                            <a:r>
                              <a:rPr lang="en" sz="2798" dirty="0">
                                <a:solidFill>
                                  <a:srgbClr val="C96F07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Can we achieve real-time </a:t>
                            </a:r>
                            <a:r>
                              <a:rPr lang="en" sz="2798" b="1" dirty="0">
                                <a:solidFill>
                                  <a:srgbClr val="C96F07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online stabilization </a:t>
                            </a:r>
                            <a:r>
                              <a:rPr lang="en" sz="2798" dirty="0">
                                <a:solidFill>
                                  <a:srgbClr val="C96F07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and control for unstable systems? </a:t>
                            </a:r>
                            <a:r>
                              <a:rPr lang="en" sz="2002" dirty="0">
                                <a:solidFill>
                                  <a:srgbClr val="C96F07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[CDC ’20, TAC ’22]</a:t>
                            </a:r>
                          </a:p>
                          <a:p>
                            <a:pPr marL="914256" lvl="3" indent="-419035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           is </a:t>
                            </a:r>
                            <a:r>
                              <a:rPr lang="en" sz="2798" b="1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Regularizable</a:t>
                            </a:r>
                            <a:r>
                              <a:rPr lang="en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 if                      is stable,</a:t>
                            </a:r>
                          </a:p>
                          <a:p>
                            <a:pPr marL="495221" lvl="3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</a:pPr>
                            <a:r>
                              <a:rPr lang="en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      “a </a:t>
                            </a:r>
                            <a:r>
                              <a:rPr lang="en" sz="2798" b="1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geometric criterion </a:t>
                            </a:r>
                            <a:r>
                              <a:rPr lang="en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characterizing finite-time stabilization property”</a:t>
                            </a:r>
                          </a:p>
                          <a:p>
                            <a:pPr marL="495221" lvl="3" algn="ctr">
                              <a:buClr>
                                <a:srgbClr val="595959"/>
                              </a:buClr>
                              <a:buSzPts val="3000"/>
                            </a:pPr>
                            <a:endParaRPr lang="en"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  <a:p>
                            <a:pPr marL="914256" indent="-419035" algn="just"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-US" sz="2798" b="1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Theorem: </a:t>
                            </a:r>
                            <a:r>
                              <a:rPr lang="en-US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 certainty-equivalent minimum-energy control</a:t>
                            </a:r>
                            <a:endParaRPr lang="en-US" sz="2798" b="1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  <a:p>
                            <a:pPr marL="1558042" lvl="2" indent="-514267" algn="just">
                              <a:buClr>
                                <a:srgbClr val="595959"/>
                              </a:buClr>
                              <a:buSzPts val="3000"/>
                              <a:buFont typeface="+mj-lt"/>
                              <a:buAutoNum type="alphaLcPeriod"/>
                            </a:pPr>
                            <a:r>
                              <a:rPr lang="en-US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stabilizes                       	        is regularizable,</a:t>
                            </a:r>
                          </a:p>
                          <a:p>
                            <a:pPr marL="1558042" lvl="2" indent="-514267" algn="just">
                              <a:buClr>
                                <a:srgbClr val="595959"/>
                              </a:buClr>
                              <a:buSzPts val="3000"/>
                              <a:buFont typeface="+mj-lt"/>
                              <a:buAutoNum type="alphaLcPeriod"/>
                            </a:pPr>
                            <a:r>
                              <a:rPr lang="en-US" sz="2798" dirty="0">
                                <a:solidFill>
                                  <a:srgbClr val="595959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generates informative data</a:t>
                            </a:r>
                            <a:endParaRPr sz="2798" dirty="0">
                              <a:solidFill>
                                <a:srgbClr val="595959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</p:txBody>
                      </p:sp>
                      <p:sp>
                        <p:nvSpPr>
                          <p:cNvPr id="87" name="Google Shape;87;p13"/>
                          <p:cNvSpPr txBox="1"/>
                          <p:nvPr/>
                        </p:nvSpPr>
                        <p:spPr>
                          <a:xfrm>
                            <a:off x="29662451" y="11184426"/>
                            <a:ext cx="14910607" cy="20263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spcFirstLastPara="1" wrap="square" lIns="91426" tIns="91426" rIns="91426" bIns="91426" anchor="t" anchorCtr="0">
                            <a:spAutoFit/>
                          </a:bodyPr>
                          <a:lstStyle/>
                          <a:p>
                            <a:pPr marL="495221" indent="-457128" algn="just">
                              <a:lnSpc>
                                <a:spcPct val="150000"/>
                              </a:lnSpc>
                              <a:buClr>
                                <a:schemeClr val="tx1">
                                  <a:lumMod val="50000"/>
                                  <a:lumOff val="50000"/>
                                </a:schemeClr>
                              </a:buClr>
                              <a:buSzPts val="3000"/>
                              <a:buFont typeface="System Font Regular"/>
                              <a:buChar char="↠"/>
                            </a:pPr>
                            <a:r>
                              <a:rPr lang="en" sz="2798" dirty="0">
                                <a:solidFill>
                                  <a:schemeClr val="dk2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Output-feedback and distributed stabilization </a:t>
                            </a:r>
                          </a:p>
                          <a:p>
                            <a:pPr marL="678072" indent="-457128" algn="just">
                              <a:lnSpc>
                                <a:spcPct val="150000"/>
                              </a:lnSpc>
                              <a:buClr>
                                <a:schemeClr val="tx1">
                                  <a:lumMod val="50000"/>
                                  <a:lumOff val="50000"/>
                                </a:schemeClr>
                              </a:buClr>
                              <a:buSzPts val="3000"/>
                              <a:buFont typeface="System Font Regular"/>
                              <a:buChar char="↠"/>
                            </a:pPr>
                            <a:r>
                              <a:rPr lang="en" sz="2798" dirty="0">
                                <a:solidFill>
                                  <a:schemeClr val="dk2"/>
                                </a:solidFill>
                                <a:latin typeface="Helvetica" pitchFamily="2" charset="0"/>
                                <a:cs typeface="Calibri"/>
                                <a:sym typeface="Calibri"/>
                              </a:rPr>
                              <a:t>Geometric classification of control-affine systems</a:t>
                            </a:r>
                            <a:endParaRPr sz="2798" dirty="0">
                              <a:latin typeface="Helvetica" pitchFamily="2" charset="0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144" name="Picture 143">
                        <a:extLst>
                          <a:ext uri="{FF2B5EF4-FFF2-40B4-BE49-F238E27FC236}">
                            <a16:creationId xmlns:a16="http://schemas.microsoft.com/office/drawing/2014/main" id="{059404B5-E406-AFA6-665F-CBEF702EC49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30492233" y="5456087"/>
                        <a:ext cx="896920" cy="35304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46" name="Picture 145">
                      <a:extLst>
                        <a:ext uri="{FF2B5EF4-FFF2-40B4-BE49-F238E27FC236}">
                          <a16:creationId xmlns:a16="http://schemas.microsoft.com/office/drawing/2014/main" id="{D514EEAC-95D7-32F6-44CC-DFF1683A91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7"/>
                    <a:srcRect r="61019" b="-9125"/>
                    <a:stretch/>
                  </p:blipFill>
                  <p:spPr>
                    <a:xfrm>
                      <a:off x="34640261" y="5460834"/>
                      <a:ext cx="1867188" cy="43732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3" name="Google Shape;86;p13">
                    <a:extLst>
                      <a:ext uri="{FF2B5EF4-FFF2-40B4-BE49-F238E27FC236}">
                        <a16:creationId xmlns:a16="http://schemas.microsoft.com/office/drawing/2014/main" id="{3FC71175-8B02-7CED-968C-3EB30F5A0971}"/>
                      </a:ext>
                    </a:extLst>
                  </p:cNvPr>
                  <p:cNvSpPr txBox="1"/>
                  <p:nvPr/>
                </p:nvSpPr>
                <p:spPr>
                  <a:xfrm>
                    <a:off x="27256125" y="6887920"/>
                    <a:ext cx="10544818" cy="19631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914256" indent="-419035" algn="just">
                      <a:lnSpc>
                        <a:spcPct val="200000"/>
                      </a:lnSpc>
                      <a:buClr>
                        <a:srgbClr val="595959"/>
                      </a:buClr>
                      <a:buSzPts val="3000"/>
                      <a:buFont typeface="Calibri"/>
                      <a:buChar char="●"/>
                    </a:pPr>
                    <a:r>
                      <a:rPr lang="en" sz="2798" dirty="0">
                        <a:solidFill>
                          <a:srgbClr val="595959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Performance guarantees: </a:t>
                    </a:r>
                  </a:p>
                  <a:p>
                    <a:pPr marL="914256" indent="-419035" algn="just">
                      <a:lnSpc>
                        <a:spcPct val="200000"/>
                      </a:lnSpc>
                      <a:buClr>
                        <a:srgbClr val="595959"/>
                      </a:buClr>
                      <a:buSzPts val="3000"/>
                      <a:buFont typeface="Calibri"/>
                      <a:buChar char="●"/>
                    </a:pPr>
                    <a:r>
                      <a:rPr lang="en" sz="2798" dirty="0">
                        <a:solidFill>
                          <a:srgbClr val="595959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rPr>
                      <a:t> The “instability number of order t”:</a:t>
                    </a:r>
                    <a:endParaRPr sz="2798" dirty="0">
                      <a:solidFill>
                        <a:srgbClr val="595959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C53984F3-CD14-C98A-D100-E89FD93BF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103959" y="8467577"/>
                  <a:ext cx="8549640" cy="919315"/>
                </a:xfrm>
                <a:prstGeom prst="rect">
                  <a:avLst/>
                </a:prstGeom>
              </p:spPr>
            </p:pic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63972E01-A2D9-A2F9-5BBA-005B9918B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34540" y="7023563"/>
                  <a:ext cx="2452216" cy="820586"/>
                </a:xfrm>
                <a:prstGeom prst="rect">
                  <a:avLst/>
                </a:prstGeom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7576EAC5-67F8-51E8-431E-7A43F2D60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911191" y="5971671"/>
                  <a:ext cx="1822465" cy="353043"/>
                </a:xfrm>
                <a:prstGeom prst="rect">
                  <a:avLst/>
                </a:prstGeom>
              </p:spPr>
            </p:pic>
            <p:pic>
              <p:nvPicPr>
                <p:cNvPr id="172" name="Picture 171">
                  <a:extLst>
                    <a:ext uri="{FF2B5EF4-FFF2-40B4-BE49-F238E27FC236}">
                      <a16:creationId xmlns:a16="http://schemas.microsoft.com/office/drawing/2014/main" id="{BAD10E95-15FB-6D72-1490-6D005DF41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28575" y="5972162"/>
                  <a:ext cx="896920" cy="353043"/>
                </a:xfrm>
                <a:prstGeom prst="rect">
                  <a:avLst/>
                </a:prstGeom>
              </p:spPr>
            </p:pic>
            <p:pic>
              <p:nvPicPr>
                <p:cNvPr id="151" name="Picture 150" descr="A diagram of a mathematical equati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D0DA31B-2FAA-55B2-D00F-A8640AE0C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38055283" y="4155097"/>
                  <a:ext cx="4940300" cy="3441700"/>
                </a:xfrm>
                <a:prstGeom prst="rect">
                  <a:avLst/>
                </a:prstGeom>
              </p:spPr>
            </p:pic>
          </p:grpSp>
          <p:pic>
            <p:nvPicPr>
              <p:cNvPr id="192" name="Picture 191" descr="A graph with colorful lines and numbers&#10;&#10;Description automatically generated">
                <a:extLst>
                  <a:ext uri="{FF2B5EF4-FFF2-40B4-BE49-F238E27FC236}">
                    <a16:creationId xmlns:a16="http://schemas.microsoft.com/office/drawing/2014/main" id="{9BF863FD-B4EC-E488-7988-D90CD06C5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470983" y="7951123"/>
                <a:ext cx="5839519" cy="2690972"/>
              </a:xfrm>
              <a:prstGeom prst="rect">
                <a:avLst/>
              </a:prstGeom>
            </p:spPr>
          </p:pic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487116C-5786-B01E-A076-0DA3F03C60ED}"/>
                </a:ext>
              </a:extLst>
            </p:cNvPr>
            <p:cNvSpPr txBox="1"/>
            <p:nvPr/>
          </p:nvSpPr>
          <p:spPr>
            <a:xfrm>
              <a:off x="27668002" y="10559189"/>
              <a:ext cx="15413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Talebi, Alemzadeh, Rahimi, &amp; Mesbahi, (2020). Online regulation of unstable linear systems from a single trajectory. IEEE Conference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4784–4789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* Talebi, Alemzadeh, Rahimi, &amp; Mesbahi, (2022). On Regularizability and its application to online control of unstable LTI systems. IEEE Trans on Automatic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67(12), 6413–6428        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80C07-863E-FBD0-DF49-A9C54E4B46B6}"/>
              </a:ext>
            </a:extLst>
          </p:cNvPr>
          <p:cNvGrpSpPr/>
          <p:nvPr/>
        </p:nvGrpSpPr>
        <p:grpSpPr>
          <a:xfrm>
            <a:off x="15600470" y="12504257"/>
            <a:ext cx="12225898" cy="12037738"/>
            <a:chOff x="15600470" y="12504257"/>
            <a:chExt cx="12225898" cy="12037738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47A2FC9-622A-9A4B-64CB-CB7773D8CDA3}"/>
                </a:ext>
              </a:extLst>
            </p:cNvPr>
            <p:cNvGrpSpPr/>
            <p:nvPr/>
          </p:nvGrpSpPr>
          <p:grpSpPr>
            <a:xfrm>
              <a:off x="15600470" y="12504257"/>
              <a:ext cx="12225898" cy="12037738"/>
              <a:chOff x="16112792" y="11344604"/>
              <a:chExt cx="12225896" cy="12189313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485A472E-58DE-0997-6CEA-B9D3D4211D0D}"/>
                  </a:ext>
                </a:extLst>
              </p:cNvPr>
              <p:cNvSpPr/>
              <p:nvPr/>
            </p:nvSpPr>
            <p:spPr>
              <a:xfrm>
                <a:off x="16112792" y="11344604"/>
                <a:ext cx="12028139" cy="12189313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C23017">
                      <a:lumMod val="45950"/>
                      <a:lumOff val="54050"/>
                      <a:alpha val="13000"/>
                    </a:srgbClr>
                  </a:gs>
                  <a:gs pos="100000">
                    <a:schemeClr val="lt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1B67392-AC4C-1A64-2A06-F71196D008C1}"/>
                  </a:ext>
                </a:extLst>
              </p:cNvPr>
              <p:cNvGrpSpPr/>
              <p:nvPr/>
            </p:nvGrpSpPr>
            <p:grpSpPr>
              <a:xfrm>
                <a:off x="16168432" y="11376797"/>
                <a:ext cx="12170256" cy="10956602"/>
                <a:chOff x="16168432" y="11376797"/>
                <a:chExt cx="12170256" cy="10956602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157978F6-76CC-EAAD-E67C-23BFEE0D2111}"/>
                    </a:ext>
                  </a:extLst>
                </p:cNvPr>
                <p:cNvGrpSpPr/>
                <p:nvPr/>
              </p:nvGrpSpPr>
              <p:grpSpPr>
                <a:xfrm>
                  <a:off x="16168432" y="11376797"/>
                  <a:ext cx="12170256" cy="10956602"/>
                  <a:chOff x="15657881" y="11275341"/>
                  <a:chExt cx="14341029" cy="11073187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E36592E-5D58-9B53-97E1-FF793FA48338}"/>
                      </a:ext>
                    </a:extLst>
                  </p:cNvPr>
                  <p:cNvGrpSpPr/>
                  <p:nvPr/>
                </p:nvGrpSpPr>
                <p:grpSpPr>
                  <a:xfrm>
                    <a:off x="15657881" y="11275341"/>
                    <a:ext cx="14341029" cy="11073187"/>
                    <a:chOff x="15657881" y="12407245"/>
                    <a:chExt cx="14341029" cy="999046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B1F3142C-9E94-7DED-7A11-7FBAB829E2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57881" y="12407245"/>
                      <a:ext cx="14341029" cy="9667923"/>
                      <a:chOff x="16288501" y="12407245"/>
                      <a:chExt cx="14341029" cy="9667923"/>
                    </a:xfrm>
                  </p:grpSpPr>
                  <p:grpSp>
                    <p:nvGrpSpPr>
                      <p:cNvPr id="78" name="Google Shape;78;p13"/>
                      <p:cNvGrpSpPr/>
                      <p:nvPr/>
                    </p:nvGrpSpPr>
                    <p:grpSpPr>
                      <a:xfrm>
                        <a:off x="16288501" y="12407245"/>
                        <a:ext cx="14341029" cy="9667923"/>
                        <a:chOff x="16221221" y="9471552"/>
                        <a:chExt cx="13899041" cy="13269183"/>
                      </a:xfrm>
                    </p:grpSpPr>
                    <p:sp>
                      <p:nvSpPr>
                        <p:cNvPr id="79" name="Google Shape;79;p13"/>
                        <p:cNvSpPr txBox="1"/>
                        <p:nvPr/>
                      </p:nvSpPr>
                      <p:spPr>
                        <a:xfrm>
                          <a:off x="16280897" y="9471552"/>
                          <a:ext cx="13593609" cy="1298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0" tIns="164525" rIns="0" bIns="164525" anchor="b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" sz="4498" b="1" dirty="0">
                              <a:solidFill>
                                <a:srgbClr val="C13018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03 – Ergodic-risk Control</a:t>
                          </a:r>
                          <a:endParaRPr sz="4498" dirty="0">
                            <a:latin typeface="Helvetica" pitchFamily="2" charset="0"/>
                          </a:endParaRPr>
                        </a:p>
                      </p:txBody>
                    </p:sp>
                    <p:grpSp>
                      <p:nvGrpSpPr>
                        <p:cNvPr id="80" name="Google Shape;80;p13"/>
                        <p:cNvGrpSpPr/>
                        <p:nvPr/>
                      </p:nvGrpSpPr>
                      <p:grpSpPr>
                        <a:xfrm>
                          <a:off x="16221221" y="10840279"/>
                          <a:ext cx="13899041" cy="11900456"/>
                          <a:chOff x="30835334" y="-873346"/>
                          <a:chExt cx="13899041" cy="11900456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81" name="Google Shape;81;p13"/>
                              <p:cNvSpPr txBox="1"/>
                              <p:nvPr/>
                            </p:nvSpPr>
                            <p:spPr>
                              <a:xfrm>
                                <a:off x="31001816" y="-873346"/>
                                <a:ext cx="13191981" cy="1067513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spcFirstLastPara="1" wrap="square" lIns="0" tIns="0" rIns="0" bIns="0" anchor="t" anchorCtr="0">
                                <a:noAutofit/>
                              </a:bodyPr>
                              <a:lstStyle/>
                              <a:p>
                                <a:pPr marL="495221" indent="-457128" algn="just">
                                  <a:buClr>
                                    <a:srgbClr val="C13018"/>
                                  </a:buClr>
                                  <a:buSzPts val="3000"/>
                                  <a:buFont typeface="Wingdings" pitchFamily="2" charset="2"/>
                                  <a:buChar char="v"/>
                                </a:pPr>
                                <a:r>
                                  <a:rPr lang="en-US" sz="2798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How to manage long-term cumulative risks under </a:t>
                                </a:r>
                                <a:r>
                                  <a:rPr lang="en-US" sz="2798" b="1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heavy-tailed noise</a:t>
                                </a:r>
                                <a:r>
                                  <a:rPr lang="en-US" sz="2798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, while maintaining </a:t>
                                </a:r>
                                <a:r>
                                  <a:rPr lang="en-US" sz="2798" b="1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stability</a:t>
                                </a:r>
                                <a:r>
                                  <a:rPr lang="en-US" sz="2798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 and </a:t>
                                </a:r>
                                <a:r>
                                  <a:rPr lang="en-US" sz="2798" b="1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performance</a:t>
                                </a:r>
                                <a:r>
                                  <a:rPr lang="en-US" sz="2798" dirty="0">
                                    <a:solidFill>
                                      <a:srgbClr val="C13018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?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lang="en-US" sz="2798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  <a:ea typeface="Calibri"/>
                                        <a:cs typeface="Calibri"/>
                                        <a:sym typeface="Calibri"/>
                                      </a:rPr>
                                      <m:t> </m:t>
                                    </m:r>
                                  </m:oMath>
                                </a14:m>
                                <a:r>
                                  <a:rPr lang="en-US" sz="2002" dirty="0">
                                    <a:solidFill>
                                      <a:srgbClr val="C23017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[ACC ’25</a:t>
                                </a:r>
                                <a:r>
                                  <a:rPr lang="en-US" sz="1800" dirty="0">
                                    <a:solidFill>
                                      <a:srgbClr val="C23017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(sub)</a:t>
                                </a:r>
                                <a:r>
                                  <a:rPr lang="en-US" sz="2002" dirty="0">
                                    <a:solidFill>
                                      <a:srgbClr val="C23017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, SICON ‘25</a:t>
                                </a:r>
                                <a:r>
                                  <a:rPr lang="en-US" sz="1800" dirty="0">
                                    <a:solidFill>
                                      <a:srgbClr val="C23017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(sub)</a:t>
                                </a:r>
                                <a:r>
                                  <a:rPr lang="en-US" sz="2002" dirty="0">
                                    <a:solidFill>
                                      <a:srgbClr val="C23017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]</a:t>
                                </a:r>
                              </a:p>
                              <a:p>
                                <a:pPr marL="914256" lvl="2" indent="-419035" algn="just">
                                  <a:lnSpc>
                                    <a:spcPct val="15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r>
                                  <a:rPr lang="en-US" sz="2798" b="1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cs typeface="Calibri"/>
                                    <a:sym typeface="Calibri"/>
                                  </a:rPr>
                                  <a:t>Ergodic-risk </a:t>
                                </a: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cs typeface="Calibri"/>
                                    <a:sym typeface="Calibri"/>
                                  </a:rPr>
                                  <a:t>criteria:</a:t>
                                </a:r>
                              </a:p>
                              <a:p>
                                <a:pPr marL="914256" lvl="2" algn="just">
                                  <a:buClr>
                                    <a:srgbClr val="595959"/>
                                  </a:buClr>
                                  <a:buSzPts val="3000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algn="just">
                                  <a:buClr>
                                    <a:srgbClr val="595959"/>
                                  </a:buClr>
                                  <a:buSzPts val="3000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algn="just">
                                  <a:buClr>
                                    <a:srgbClr val="595959"/>
                                  </a:buClr>
                                  <a:buSzPts val="3000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algn="just">
                                  <a:buClr>
                                    <a:srgbClr val="595959"/>
                                  </a:buClr>
                                  <a:buSzPts val="3000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indent="-419035" algn="just"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r>
                                  <a:rPr lang="en-US" sz="2798" b="1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Theorem</a:t>
                                </a: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 (using ergodic theory):</a:t>
                                </a:r>
                              </a:p>
                              <a:p>
                                <a:pPr marL="1375190" lvl="2" indent="-514267" algn="just">
                                  <a:buClr>
                                    <a:srgbClr val="595959"/>
                                  </a:buClr>
                                  <a:buSzPts val="3000"/>
                                  <a:buFont typeface="+mj-lt"/>
                                  <a:buAutoNum type="alphaLcPeriod"/>
                                </a:pP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The closed-loop system is                  -uniformly ergodic if </a:t>
                                </a:r>
                              </a:p>
                              <a:p>
                                <a:pPr marL="1832318" lvl="3" indent="-422842" algn="just">
                                  <a:buClr>
                                    <a:srgbClr val="595959"/>
                                  </a:buClr>
                                  <a:buSzPct val="84000"/>
                                  <a:buFont typeface="+mj-lt"/>
                                  <a:buAutoNum type="arabicParenR"/>
                                </a:pP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the controller is stabilizing, and </a:t>
                                </a:r>
                              </a:p>
                              <a:p>
                                <a:pPr marL="1832318" lvl="3" indent="-422842" algn="just">
                                  <a:buClr>
                                    <a:srgbClr val="595959"/>
                                  </a:buClr>
                                  <a:buSzPct val="84000"/>
                                  <a:buFont typeface="+mj-lt"/>
                                  <a:buAutoNum type="arabicParenR"/>
                                </a:pP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noise has finite fourth moment. </a:t>
                                </a:r>
                              </a:p>
                              <a:p>
                                <a:pPr marL="1375190" lvl="2" indent="-514267" algn="just">
                                  <a:lnSpc>
                                    <a:spcPct val="15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+mj-lt"/>
                                  <a:buAutoNum type="alphaLcPeriod"/>
                                </a:pP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The Functional CLT holds.</a:t>
                                </a:r>
                                <a:endParaRPr lang="fa-IR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indent="-419035" algn="just">
                                  <a:lnSpc>
                                    <a:spcPct val="15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r>
                                  <a:rPr lang="en-US" sz="2602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Ergodic-risk COCP</a:t>
                                </a: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:</a:t>
                                </a:r>
                              </a:p>
                              <a:p>
                                <a:pPr marL="914256" lvl="2" indent="-419035" algn="just">
                                  <a:lnSpc>
                                    <a:spcPct val="20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indent="-419035" algn="just">
                                  <a:lnSpc>
                                    <a:spcPct val="20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  <a:p>
                                <a:pPr marL="914256" lvl="2" indent="-419035" algn="just">
                                  <a:lnSpc>
                                    <a:spcPct val="15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r>
                                  <a:rPr lang="en-US" sz="2798" b="1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(Strong duality) </a:t>
                                </a:r>
                                <a:r>
                                  <a:rPr lang="en-US" sz="2798" dirty="0">
                                    <a:solidFill>
                                      <a:srgbClr val="595959"/>
                                    </a:solidFill>
                                    <a:latin typeface="Helvetica" pitchFamily="2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a:t>Primal-dual PO balancing performance and risk</a:t>
                                </a:r>
                              </a:p>
                              <a:p>
                                <a:pPr marL="914256" lvl="2" indent="-419035" algn="just">
                                  <a:lnSpc>
                                    <a:spcPct val="200000"/>
                                  </a:lnSpc>
                                  <a:buClr>
                                    <a:srgbClr val="595959"/>
                                  </a:buClr>
                                  <a:buSzPts val="3000"/>
                                  <a:buFont typeface="Calibri"/>
                                  <a:buChar char="●"/>
                                </a:pPr>
                                <a:endParaRPr lang="en-US" sz="2798" dirty="0">
                                  <a:solidFill>
                                    <a:srgbClr val="595959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81" name="Google Shape;81;p13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1001816" y="-873346"/>
                                <a:ext cx="13191981" cy="10675133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4"/>
                                <a:stretch>
                                  <a:fillRect l="-1538" t="-1355" r="-1978" b="-3313"/>
                                </a:stretch>
                              </a:blipFill>
                              <a:ln>
                                <a:noFill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82" name="Google Shape;82;p13"/>
                          <p:cNvSpPr txBox="1"/>
                          <p:nvPr/>
                        </p:nvSpPr>
                        <p:spPr>
                          <a:xfrm>
                            <a:off x="30835334" y="9974651"/>
                            <a:ext cx="13899041" cy="10524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spcFirstLastPara="1" wrap="square" lIns="91426" tIns="91426" rIns="91426" bIns="91426" anchor="t" anchorCtr="0">
                            <a:spAutoFit/>
                          </a:bodyPr>
                          <a:lstStyle/>
                          <a:p>
                            <a:pPr marL="495221" indent="-457128" algn="just">
                              <a:lnSpc>
                                <a:spcPct val="150000"/>
                              </a:lnSpc>
                              <a:buClr>
                                <a:schemeClr val="tx1">
                                  <a:lumMod val="50000"/>
                                  <a:lumOff val="50000"/>
                                </a:schemeClr>
                              </a:buClr>
                              <a:buSzPts val="3000"/>
                              <a:buFont typeface="System Font Regular"/>
                              <a:buChar char="↠"/>
                            </a:pPr>
                            <a:r>
                              <a:rPr lang="en" sz="2798" b="1" dirty="0">
                                <a:solidFill>
                                  <a:schemeClr val="dk2"/>
                                </a:solidFill>
                                <a:latin typeface="Helvetica" pitchFamily="2" charset="0"/>
                                <a:cs typeface="Calibri"/>
                                <a:sym typeface="Calibri"/>
                              </a:rPr>
                              <a:t>Distributional policy optimization </a:t>
                            </a:r>
                            <a:r>
                              <a:rPr lang="en" sz="2798" dirty="0">
                                <a:solidFill>
                                  <a:schemeClr val="dk2"/>
                                </a:solidFill>
                                <a:latin typeface="Helvetica" pitchFamily="2" charset="0"/>
                                <a:cs typeface="Calibri"/>
                                <a:sym typeface="Calibri"/>
                              </a:rPr>
                              <a:t>for stochastically </a:t>
                            </a:r>
                            <a:r>
                              <a:rPr lang="en" sz="2798" dirty="0">
                                <a:solidFill>
                                  <a:schemeClr val="dk2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dominant policies</a:t>
                            </a:r>
                            <a:endParaRPr sz="2798" dirty="0">
                              <a:latin typeface="Helvetica" pitchFamily="2" charset="0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8" name="Group 7">
                        <a:extLst>
                          <a:ext uri="{FF2B5EF4-FFF2-40B4-BE49-F238E27FC236}">
                            <a16:creationId xmlns:a16="http://schemas.microsoft.com/office/drawing/2014/main" id="{06317032-8B44-9DAF-CB52-CE3A92641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55816" y="14317752"/>
                        <a:ext cx="5092765" cy="2336596"/>
                        <a:chOff x="24998854" y="15235269"/>
                        <a:chExt cx="5457088" cy="2282832"/>
                      </a:xfrm>
                    </p:grpSpPr>
                    <p:pic>
                      <p:nvPicPr>
                        <p:cNvPr id="5" name="Picture 4">
                          <a:extLst>
                            <a:ext uri="{FF2B5EF4-FFF2-40B4-BE49-F238E27FC236}">
                              <a16:creationId xmlns:a16="http://schemas.microsoft.com/office/drawing/2014/main" id="{8C0C85A1-0AD8-4E7C-7C7D-74F010EE76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5"/>
                        <a:srcRect r="37107"/>
                        <a:stretch/>
                      </p:blipFill>
                      <p:spPr>
                        <a:xfrm>
                          <a:off x="25053833" y="15280345"/>
                          <a:ext cx="5266755" cy="2225249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30085E2E-8B98-8C29-0FC4-BF7FD71347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998854" y="15235269"/>
                          <a:ext cx="5457088" cy="2282832"/>
                        </a:xfrm>
                        <a:prstGeom prst="roundRect">
                          <a:avLst/>
                        </a:prstGeom>
                        <a:noFill/>
                        <a:ln w="57150">
                          <a:solidFill>
                            <a:srgbClr val="C1301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480">
                            <a:latin typeface="Helvetica" pitchFamily="2" charset="0"/>
                          </a:endParaRPr>
                        </a:p>
                      </p:txBody>
                    </p:sp>
                  </p:grpSp>
                </p:grp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5DF05BFA-8F48-1F8A-8B94-975B22E36A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6"/>
                    <a:srcRect l="16020" t="28931" r="17576" b="11896"/>
                    <a:stretch/>
                  </p:blipFill>
                  <p:spPr>
                    <a:xfrm>
                      <a:off x="18009198" y="19075472"/>
                      <a:ext cx="10407155" cy="16048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B9C708FE-0F0C-9322-50D7-DAC34F08B2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17267803" y="14901070"/>
                      <a:ext cx="5894716" cy="31568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" name="Picture 1">
                      <a:extLst>
                        <a:ext uri="{FF2B5EF4-FFF2-40B4-BE49-F238E27FC236}">
                          <a16:creationId xmlns:a16="http://schemas.microsoft.com/office/drawing/2014/main" id="{0121E43F-C2F0-E32A-E6F3-4D34E3F72E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19672576" y="22047410"/>
                      <a:ext cx="5637616" cy="3502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87C7459C-D189-A39F-DF02-AD168015C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7300852" y="14706131"/>
                    <a:ext cx="3331588" cy="5909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9C7A4BEE-242D-64F7-092A-B00243B79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983516" y="16178734"/>
                  <a:ext cx="1536214" cy="391210"/>
                </a:xfrm>
                <a:prstGeom prst="rect">
                  <a:avLst/>
                </a:prstGeom>
              </p:spPr>
            </p:pic>
          </p:grp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812A9D3-204B-2D10-4CAC-7E78A76A6DE0}"/>
                </a:ext>
              </a:extLst>
            </p:cNvPr>
            <p:cNvSpPr txBox="1"/>
            <p:nvPr/>
          </p:nvSpPr>
          <p:spPr>
            <a:xfrm>
              <a:off x="15857616" y="23633635"/>
              <a:ext cx="117535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Talebi, &amp; Li, (2024). Uniform Ergodicity and Ergodic-Risk Constrained Policy Optimization. arXiv Preprint ArXiv:2409.10767 (SIAM 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SICON 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submitted)  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* Talebi, &amp; Li, (2024). Ergodic-risk constrained policy optimization: The linear quadratic case. 2025 American Control Conference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 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submitted)       </a:t>
              </a: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000A1152-24D4-8FE4-29FD-15F94E8E26B1}"/>
              </a:ext>
            </a:extLst>
          </p:cNvPr>
          <p:cNvSpPr txBox="1"/>
          <p:nvPr/>
        </p:nvSpPr>
        <p:spPr>
          <a:xfrm>
            <a:off x="876372" y="23494529"/>
            <a:ext cx="141788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Talebi, Taghvaei, &amp; Mesbahi, (2023). Data-driven optimal filtering for linear systems with unknown noise covariances. Adv in Neural Inform Processing Systems (</a:t>
            </a:r>
            <a:r>
              <a:rPr lang="en-US" sz="1400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36, 69546–85</a:t>
            </a:r>
          </a:p>
          <a:p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 * Talebi, Taghvaei, &amp; Mesbahi, (2023). Duality-based stochastic policy optimization for estimation with unknown noise covariances. 2023 American Control Conference (</a:t>
            </a:r>
            <a:r>
              <a:rPr lang="en-US" sz="1400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622–627 </a:t>
            </a:r>
          </a:p>
          <a:p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* Zhang, Talebi, &amp; Li, (2024). Learning low-dim latent dynamics from high-dim observations. 41st Int Conf on Machine Learning (</a:t>
            </a:r>
            <a:r>
              <a:rPr lang="en-US" sz="1400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sz="1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235, 59851–96</a:t>
            </a:r>
            <a:endParaRPr lang="en-US" sz="1400" dirty="0"/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6858FA4-85B3-066F-FDCF-939C6D684C58}"/>
              </a:ext>
            </a:extLst>
          </p:cNvPr>
          <p:cNvGrpSpPr/>
          <p:nvPr/>
        </p:nvGrpSpPr>
        <p:grpSpPr>
          <a:xfrm>
            <a:off x="218669" y="1842431"/>
            <a:ext cx="16175808" cy="11807365"/>
            <a:chOff x="-1227061" y="2082517"/>
            <a:chExt cx="16009407" cy="11807367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8289897-65F7-C9E2-53F8-06E157FEA97E}"/>
                </a:ext>
              </a:extLst>
            </p:cNvPr>
            <p:cNvGrpSpPr/>
            <p:nvPr/>
          </p:nvGrpSpPr>
          <p:grpSpPr>
            <a:xfrm>
              <a:off x="-1227061" y="2082517"/>
              <a:ext cx="16009407" cy="11807367"/>
              <a:chOff x="2863793" y="2395246"/>
              <a:chExt cx="16009407" cy="11807367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8D582D54-428B-AB30-A9CE-01865BB67DFB}"/>
                  </a:ext>
                </a:extLst>
              </p:cNvPr>
              <p:cNvGrpSpPr/>
              <p:nvPr/>
            </p:nvGrpSpPr>
            <p:grpSpPr>
              <a:xfrm>
                <a:off x="2863793" y="2395246"/>
                <a:ext cx="16009407" cy="11807367"/>
                <a:chOff x="481332" y="1986578"/>
                <a:chExt cx="16009407" cy="11807367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1ED39643-2D87-C8F9-A27A-6B5D28BA3921}"/>
                    </a:ext>
                  </a:extLst>
                </p:cNvPr>
                <p:cNvGrpSpPr/>
                <p:nvPr/>
              </p:nvGrpSpPr>
              <p:grpSpPr>
                <a:xfrm>
                  <a:off x="481332" y="1986578"/>
                  <a:ext cx="16009407" cy="11807367"/>
                  <a:chOff x="481332" y="1986578"/>
                  <a:chExt cx="16009407" cy="11807367"/>
                </a:xfrm>
              </p:grpSpPr>
              <p:sp>
                <p:nvSpPr>
                  <p:cNvPr id="160" name="Rounded Rectangle 159">
                    <a:extLst>
                      <a:ext uri="{FF2B5EF4-FFF2-40B4-BE49-F238E27FC236}">
                        <a16:creationId xmlns:a16="http://schemas.microsoft.com/office/drawing/2014/main" id="{532925C6-B530-4F57-58BE-E83CE8062F77}"/>
                      </a:ext>
                    </a:extLst>
                  </p:cNvPr>
                  <p:cNvSpPr/>
                  <p:nvPr/>
                </p:nvSpPr>
                <p:spPr>
                  <a:xfrm>
                    <a:off x="481332" y="1986578"/>
                    <a:ext cx="16009407" cy="11807367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47B5E1">
                          <a:lumMod val="31585"/>
                          <a:lumOff val="68415"/>
                          <a:alpha val="26000"/>
                        </a:srgbClr>
                      </a:gs>
                      <a:gs pos="100000">
                        <a:schemeClr val="lt1"/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80" dirty="0"/>
                  </a:p>
                </p:txBody>
              </p: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0CF0553B-31B9-D1F4-A759-567BEED5EFD2}"/>
                      </a:ext>
                    </a:extLst>
                  </p:cNvPr>
                  <p:cNvGrpSpPr/>
                  <p:nvPr/>
                </p:nvGrpSpPr>
                <p:grpSpPr>
                  <a:xfrm>
                    <a:off x="759667" y="1991527"/>
                    <a:ext cx="15562520" cy="10684654"/>
                    <a:chOff x="759667" y="1991527"/>
                    <a:chExt cx="15562520" cy="10684654"/>
                  </a:xfrm>
                </p:grpSpPr>
                <p:sp>
                  <p:nvSpPr>
                    <p:cNvPr id="148" name="Google Shape;76;p13">
                      <a:extLst>
                        <a:ext uri="{FF2B5EF4-FFF2-40B4-BE49-F238E27FC236}">
                          <a16:creationId xmlns:a16="http://schemas.microsoft.com/office/drawing/2014/main" id="{29C33990-50DE-4CF0-5D97-BDA1AEDE6C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667" y="3111095"/>
                      <a:ext cx="15562520" cy="38065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noAutofit/>
                    </a:bodyPr>
                    <a:lstStyle/>
                    <a:p>
                      <a:pPr marL="495221" indent="-457128" algn="just">
                        <a:buClr>
                          <a:srgbClr val="13A1D8"/>
                        </a:buClr>
                        <a:buSzPct val="107000"/>
                        <a:buFont typeface="Wingdings" pitchFamily="2" charset="2"/>
                        <a:buChar char="v"/>
                      </a:pPr>
                      <a:r>
                        <a:rPr lang="en" sz="2798" dirty="0">
                          <a:solidFill>
                            <a:srgbClr val="13A1D8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 How to utilize </a:t>
                      </a:r>
                      <a:r>
                        <a:rPr lang="en" sz="2798" b="1" dirty="0">
                          <a:solidFill>
                            <a:srgbClr val="13A1D8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the geometry of policies </a:t>
                      </a:r>
                      <a:r>
                        <a:rPr lang="en" sz="2798" dirty="0">
                          <a:solidFill>
                            <a:srgbClr val="13A1D8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for learning efficiently under constraints? </a:t>
                      </a:r>
                      <a:r>
                        <a:rPr lang="en" sz="2002" dirty="0">
                          <a:solidFill>
                            <a:srgbClr val="13A1D8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[CDC ’22, TAC ’24]</a:t>
                      </a:r>
                      <a:endParaRPr sz="2002" dirty="0">
                        <a:solidFill>
                          <a:srgbClr val="13A1D8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931291" lvl="2" indent="-419035" algn="just">
                        <a:lnSpc>
                          <a:spcPct val="20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" sz="2798" b="1" dirty="0">
                          <a:solidFill>
                            <a:srgbClr val="595959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Riemannian geometry </a:t>
                      </a:r>
                      <a:r>
                        <a:rPr lang="en" sz="2798" dirty="0">
                          <a:solidFill>
                            <a:srgbClr val="595959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of stabilizing policies for LTI systems</a:t>
                      </a:r>
                    </a:p>
                    <a:p>
                      <a:pPr marL="3931291" lvl="2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</a:pPr>
                      <a:endParaRPr lang="en" sz="2798" dirty="0">
                        <a:solidFill>
                          <a:srgbClr val="595959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931291" lvl="2" indent="-419035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798" dirty="0">
                          <a:solidFill>
                            <a:srgbClr val="595959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Riemannian Gradient/Newton Descent for constrained LQR</a:t>
                      </a:r>
                    </a:p>
                    <a:p>
                      <a:pPr marL="3931291" lvl="2" indent="-419035" algn="just">
                        <a:lnSpc>
                          <a:spcPct val="25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798" dirty="0">
                          <a:solidFill>
                            <a:srgbClr val="595959"/>
                          </a:solidFill>
                          <a:latin typeface="Helvetica" pitchFamily="2" charset="0"/>
                          <a:cs typeface="Calibri"/>
                          <a:sym typeface="Calibri"/>
                        </a:rPr>
                        <a:t>RGD / RND:</a:t>
                      </a:r>
                      <a:endParaRPr lang="en" sz="2602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elvetica" pitchFamily="2" charset="0"/>
                        <a:cs typeface="Calibri"/>
                        <a:sym typeface="Calibri"/>
                      </a:endParaRPr>
                    </a:p>
                    <a:p>
                      <a:pPr marL="952349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</a:pPr>
                      <a:endParaRPr sz="2798" dirty="0">
                        <a:solidFill>
                          <a:srgbClr val="13A1D8"/>
                        </a:solidFill>
                        <a:latin typeface="Helvetica" pitchFamily="2" charset="0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42" name="Group 141">
                      <a:extLst>
                        <a:ext uri="{FF2B5EF4-FFF2-40B4-BE49-F238E27FC236}">
                          <a16:creationId xmlns:a16="http://schemas.microsoft.com/office/drawing/2014/main" id="{4FFA840D-3373-D1BD-AECC-CF5DCA5F3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9667" y="1991527"/>
                      <a:ext cx="15199735" cy="10684654"/>
                      <a:chOff x="759667" y="1991527"/>
                      <a:chExt cx="15199735" cy="10684654"/>
                    </a:xfrm>
                  </p:grpSpPr>
                  <p:grpSp>
                    <p:nvGrpSpPr>
                      <p:cNvPr id="124" name="Group 123">
                        <a:extLst>
                          <a:ext uri="{FF2B5EF4-FFF2-40B4-BE49-F238E27FC236}">
                            <a16:creationId xmlns:a16="http://schemas.microsoft.com/office/drawing/2014/main" id="{A9F1D925-9D03-928F-5DB2-4D620964B0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9667" y="1991527"/>
                        <a:ext cx="15199735" cy="10684654"/>
                        <a:chOff x="819678" y="2577734"/>
                        <a:chExt cx="15199735" cy="10684654"/>
                      </a:xfrm>
                    </p:grpSpPr>
                    <p:grpSp>
                      <p:nvGrpSpPr>
                        <p:cNvPr id="121" name="Group 120">
                          <a:extLst>
                            <a:ext uri="{FF2B5EF4-FFF2-40B4-BE49-F238E27FC236}">
                              <a16:creationId xmlns:a16="http://schemas.microsoft.com/office/drawing/2014/main" id="{76CBC77A-AFFE-7A2D-C76B-011953C80B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9678" y="2577734"/>
                          <a:ext cx="15199735" cy="10684654"/>
                          <a:chOff x="819678" y="2577734"/>
                          <a:chExt cx="15199735" cy="10684654"/>
                        </a:xfrm>
                      </p:grpSpPr>
                      <p:grpSp>
                        <p:nvGrpSpPr>
                          <p:cNvPr id="116" name="Group 115">
                            <a:extLst>
                              <a:ext uri="{FF2B5EF4-FFF2-40B4-BE49-F238E27FC236}">
                                <a16:creationId xmlns:a16="http://schemas.microsoft.com/office/drawing/2014/main" id="{7123E402-8FB3-E6C6-8852-643518B3959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9678" y="2577734"/>
                            <a:ext cx="15199735" cy="10684654"/>
                            <a:chOff x="819678" y="2577734"/>
                            <a:chExt cx="15199735" cy="10684654"/>
                          </a:xfrm>
                        </p:grpSpPr>
                        <p:sp>
                          <p:nvSpPr>
                            <p:cNvPr id="77" name="Google Shape;77;p13"/>
                            <p:cNvSpPr txBox="1"/>
                            <p:nvPr/>
                          </p:nvSpPr>
                          <p:spPr>
                            <a:xfrm>
                              <a:off x="819678" y="11785986"/>
                              <a:ext cx="14032108" cy="14764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spcFirstLastPara="1" wrap="square" lIns="91426" tIns="91426" rIns="91426" bIns="91426" anchor="t" anchorCtr="0">
                              <a:spAutoFit/>
                            </a:bodyPr>
                            <a:lstStyle/>
                            <a:p>
                              <a:pPr marL="495221" indent="-457128" algn="just">
                                <a:lnSpc>
                                  <a:spcPct val="150000"/>
                                </a:lnSpc>
                                <a:buClr>
                                  <a:schemeClr val="tx1">
                                    <a:lumMod val="50000"/>
                                    <a:lumOff val="50000"/>
                                  </a:schemeClr>
                                </a:buClr>
                                <a:buSzPts val="3000"/>
                                <a:buFont typeface="System Font Regular"/>
                                <a:buChar char="↠"/>
                              </a:pPr>
                              <a:r>
                                <a:rPr lang="en" sz="2798" dirty="0">
                                  <a:solidFill>
                                    <a:schemeClr val="dk2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Generalization to robust, decentralized policies</a:t>
                              </a:r>
                            </a:p>
                            <a:p>
                              <a:pPr marL="678072" indent="-457128" algn="just">
                                <a:lnSpc>
                                  <a:spcPct val="150000"/>
                                </a:lnSpc>
                                <a:buClr>
                                  <a:schemeClr val="tx1">
                                    <a:lumMod val="50000"/>
                                    <a:lumOff val="50000"/>
                                  </a:schemeClr>
                                </a:buClr>
                                <a:buSzPts val="3000"/>
                                <a:buFont typeface="System Font Regular"/>
                                <a:buChar char="↠"/>
                              </a:pPr>
                              <a:r>
                                <a:rPr lang="en" sz="2798" dirty="0">
                                  <a:solidFill>
                                    <a:schemeClr val="dk2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Interactions with the geometry of stable manifolds</a:t>
                              </a:r>
                              <a:endParaRPr sz="2798" dirty="0">
                                <a:latin typeface="Helvetica" pitchFamily="2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15" name="Group 114">
                              <a:extLst>
                                <a:ext uri="{FF2B5EF4-FFF2-40B4-BE49-F238E27FC236}">
                                  <a16:creationId xmlns:a16="http://schemas.microsoft.com/office/drawing/2014/main" id="{59E60C4B-80F5-BC68-EDA7-6E6379C89AA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87091" y="2577734"/>
                              <a:ext cx="15132322" cy="9626307"/>
                              <a:chOff x="887091" y="2577734"/>
                              <a:chExt cx="15132322" cy="9626307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A755B9E7-AE8D-EA27-DAA2-45D4F67F8D2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887091" y="2577734"/>
                                <a:ext cx="15132322" cy="9626307"/>
                                <a:chOff x="887091" y="2577734"/>
                                <a:chExt cx="15132322" cy="9626307"/>
                              </a:xfrm>
                            </p:grpSpPr>
                            <p:grpSp>
                              <p:nvGrpSpPr>
                                <p:cNvPr id="27" name="Group 26">
                                  <a:extLst>
                                    <a:ext uri="{FF2B5EF4-FFF2-40B4-BE49-F238E27FC236}">
                                      <a16:creationId xmlns:a16="http://schemas.microsoft.com/office/drawing/2014/main" id="{A209C2E7-B342-F7B7-F829-397C5440E8D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887091" y="2577734"/>
                                  <a:ext cx="15132322" cy="9626307"/>
                                  <a:chOff x="887091" y="3492131"/>
                                  <a:chExt cx="15132322" cy="9626307"/>
                                </a:xfrm>
                              </p:grpSpPr>
                              <p:sp>
                                <p:nvSpPr>
                                  <p:cNvPr id="76" name="Google Shape;76;p1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887091" y="9036057"/>
                                    <a:ext cx="15132322" cy="408238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0" tIns="0" rIns="0" bIns="0" anchor="t" anchorCtr="0">
                                    <a:noAutofit/>
                                  </a:bodyPr>
                                  <a:lstStyle/>
                                  <a:p>
                                    <a:pPr marL="457128" indent="-457128">
                                      <a:buClr>
                                        <a:srgbClr val="11A2D8"/>
                                      </a:buClr>
                                      <a:buSzPts val="3000"/>
                                      <a:buFont typeface="Wingdings" pitchFamily="2" charset="2"/>
                                      <a:buChar char="v"/>
                                    </a:pPr>
                                    <a:r>
                                      <a:rPr lang="en" sz="2798" b="1" dirty="0">
                                        <a:solidFill>
                                          <a:srgbClr val="13A1D8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Geometric consensus </a:t>
                                    </a:r>
                                    <a:r>
                                      <a:rPr lang="en" sz="2798" dirty="0">
                                        <a:solidFill>
                                          <a:srgbClr val="13A1D8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to RCM on bi-invariant Lie groups: </a:t>
                                    </a:r>
                                    <a:r>
                                      <a:rPr lang="en" sz="2002" dirty="0">
                                        <a:solidFill>
                                          <a:srgbClr val="13A1D8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[CDC ’23, CCTA ’23]</a:t>
                                    </a:r>
                                  </a:p>
                                  <a:p>
                                    <a:pPr marL="342845" indent="-342845">
                                      <a:buClr>
                                        <a:srgbClr val="595959"/>
                                      </a:buClr>
                                      <a:buSzPts val="3000"/>
                                      <a:buFontTx/>
                                      <a:buChar char="-"/>
                                    </a:pPr>
                                    <a:endParaRPr lang="en" sz="2002" dirty="0">
                                      <a:solidFill>
                                        <a:srgbClr val="13A1D8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13A1D8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13A1D8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1371379" lvl="2" indent="-419035" algn="just">
                                      <a:buClr>
                                        <a:srgbClr val="595959"/>
                                      </a:buClr>
                                      <a:buSzPts val="3000"/>
                                      <a:buFont typeface="Calibri"/>
                                      <a:buChar char="●"/>
                                    </a:pPr>
                                    <a:endParaRPr lang="en-US" sz="2798" dirty="0">
                                      <a:solidFill>
                                        <a:srgbClr val="595959"/>
                                      </a:solidFill>
                                      <a:latin typeface="Helvetica" pitchFamily="2" charset="0"/>
                                      <a:ea typeface="Calibri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1371379" lvl="2" indent="-419035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  <a:buFont typeface="Calibri"/>
                                      <a:buChar char="●"/>
                                    </a:pPr>
                                    <a:r>
                                      <a:rPr lang="en-US" sz="2798" dirty="0">
                                        <a:solidFill>
                                          <a:srgbClr val="595959"/>
                                        </a:solidFill>
                                        <a:latin typeface="Helvetica" pitchFamily="2" charset="0"/>
                                        <a:ea typeface="Calibri"/>
                                        <a:cs typeface="Calibri"/>
                                        <a:sym typeface="Calibri"/>
                                      </a:rPr>
                                      <a:t>RCM:</a:t>
                                    </a:r>
                                    <a:endParaRPr lang="en" sz="2798" dirty="0">
                                      <a:solidFill>
                                        <a:srgbClr val="595959"/>
                                      </a:solidFill>
                                      <a:latin typeface="Helvetica" pitchFamily="2" charset="0"/>
                                      <a:ea typeface="Calibri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13A1D8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sz="2798" dirty="0">
                                      <a:solidFill>
                                        <a:srgbClr val="13A1D8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74" name="Google Shape;74;p1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2031658" y="3492131"/>
                                    <a:ext cx="12137212" cy="102444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0" tIns="164525" rIns="0" bIns="164525" anchor="b" anchorCtr="0">
                                    <a:spAutoFit/>
                                  </a:bodyPr>
                                  <a:lstStyle/>
                                  <a:p>
                                    <a:pPr algn="ctr"/>
                                    <a:r>
                                      <a:rPr lang="en" sz="4498" b="1" dirty="0">
                                        <a:solidFill>
                                          <a:srgbClr val="13A1D8"/>
                                        </a:solidFill>
                                        <a:latin typeface="Helvetica" pitchFamily="2" charset="0"/>
                                        <a:ea typeface="Calibri"/>
                                        <a:cs typeface="Calibri"/>
                                        <a:sym typeface="Calibri"/>
                                      </a:rPr>
                                      <a:t>01 - Geometry and Policies</a:t>
                                    </a:r>
                                    <a:endParaRPr sz="4498" dirty="0">
                                      <a:latin typeface="Helvetica" pitchFamily="2" charset="0"/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0" name="Picture 9">
                                    <a:extLst>
                                      <a:ext uri="{FF2B5EF4-FFF2-40B4-BE49-F238E27FC236}">
                                        <a16:creationId xmlns:a16="http://schemas.microsoft.com/office/drawing/2014/main" id="{E9155043-FA21-92E6-6057-48A0F30596C8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61"/>
                                  <a:srcRect l="-1" r="29312"/>
                                  <a:stretch/>
                                </p:blipFill>
                                <p:spPr>
                                  <a:xfrm>
                                    <a:off x="7075657" y="7976003"/>
                                    <a:ext cx="2974519" cy="39121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5" name="Picture 14">
                                    <a:extLst>
                                      <a:ext uri="{FF2B5EF4-FFF2-40B4-BE49-F238E27FC236}">
                                        <a16:creationId xmlns:a16="http://schemas.microsoft.com/office/drawing/2014/main" id="{130F4AE3-B40D-1073-A7B4-37D0F7BCA20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62"/>
                                  <a:srcRect t="-14503" r="57731"/>
                                  <a:stretch/>
                                </p:blipFill>
                                <p:spPr>
                                  <a:xfrm>
                                    <a:off x="3644261" y="11175671"/>
                                    <a:ext cx="2986656" cy="48726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6" name="Picture 15">
                                    <a:extLst>
                                      <a:ext uri="{FF2B5EF4-FFF2-40B4-BE49-F238E27FC236}">
                                        <a16:creationId xmlns:a16="http://schemas.microsoft.com/office/drawing/2014/main" id="{DDC8BE15-32B8-DDB6-74A0-F7EE9A3871D1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620996" y="11697747"/>
                                    <a:ext cx="1006215" cy="225532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24" name="Picture 23">
                                    <a:extLst>
                                      <a:ext uri="{FF2B5EF4-FFF2-40B4-BE49-F238E27FC236}">
                                        <a16:creationId xmlns:a16="http://schemas.microsoft.com/office/drawing/2014/main" id="{5B0F79F9-2D38-A715-3313-DED7B4FC725E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4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809270" y="5987924"/>
                                    <a:ext cx="7772400" cy="418513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pic>
                              <p:nvPicPr>
                                <p:cNvPr id="43" name="Picture 42">
                                  <a:extLst>
                                    <a:ext uri="{FF2B5EF4-FFF2-40B4-BE49-F238E27FC236}">
                                      <a16:creationId xmlns:a16="http://schemas.microsoft.com/office/drawing/2014/main" id="{339E37BC-CA29-7074-3B7D-83ED1B42F1D8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62"/>
                                <a:srcRect l="43937" t="1"/>
                                <a:stretch/>
                              </p:blipFill>
                              <p:spPr>
                                <a:xfrm>
                                  <a:off x="1912235" y="9431131"/>
                                  <a:ext cx="4357471" cy="46809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4" name="Picture 43">
                                  <a:extLst>
                                    <a:ext uri="{FF2B5EF4-FFF2-40B4-BE49-F238E27FC236}">
                                      <a16:creationId xmlns:a16="http://schemas.microsoft.com/office/drawing/2014/main" id="{64770991-FF16-22A4-6426-AFFC52618F18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65"/>
                                <a:srcRect l="50606" t="-3641" b="-1"/>
                                <a:stretch/>
                              </p:blipFill>
                              <p:spPr>
                                <a:xfrm>
                                  <a:off x="2031662" y="8782032"/>
                                  <a:ext cx="3839085" cy="46981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49" name="Picture 48">
                                <a:extLst>
                                  <a:ext uri="{FF2B5EF4-FFF2-40B4-BE49-F238E27FC236}">
                                    <a16:creationId xmlns:a16="http://schemas.microsoft.com/office/drawing/2014/main" id="{3857B8D5-43B8-C205-DDBC-8A462CFF73B1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6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471035" y="6512632"/>
                                <a:ext cx="3435012" cy="35304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0" name="Picture 49">
                                <a:extLst>
                                  <a:ext uri="{FF2B5EF4-FFF2-40B4-BE49-F238E27FC236}">
                                    <a16:creationId xmlns:a16="http://schemas.microsoft.com/office/drawing/2014/main" id="{05E4D551-7A7A-C3A7-5397-908B9368972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6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147233" y="6509928"/>
                                <a:ext cx="2290007" cy="33395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</p:grpSp>
                      <p:pic>
                        <p:nvPicPr>
                          <p:cNvPr id="120" name="Picture 119">
                            <a:extLst>
                              <a:ext uri="{FF2B5EF4-FFF2-40B4-BE49-F238E27FC236}">
                                <a16:creationId xmlns:a16="http://schemas.microsoft.com/office/drawing/2014/main" id="{62CB0E46-3E6E-137D-B982-37B885FAA7F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8"/>
                          <a:stretch>
                            <a:fillRect/>
                          </a:stretch>
                        </p:blipFill>
                        <p:spPr>
                          <a:xfrm>
                            <a:off x="3642271" y="11142685"/>
                            <a:ext cx="3387303" cy="353043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123" name="Picture 122">
                          <a:extLst>
                            <a:ext uri="{FF2B5EF4-FFF2-40B4-BE49-F238E27FC236}">
                              <a16:creationId xmlns:a16="http://schemas.microsoft.com/office/drawing/2014/main" id="{35B9A3B4-C5F2-321A-092F-5569DF7D1F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9"/>
                        <a:stretch>
                          <a:fillRect/>
                        </a:stretch>
                      </p:blipFill>
                      <p:spPr>
                        <a:xfrm>
                          <a:off x="3301804" y="10264367"/>
                          <a:ext cx="173485" cy="1309815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40" name="Picture 139">
                        <a:extLst>
                          <a:ext uri="{FF2B5EF4-FFF2-40B4-BE49-F238E27FC236}">
                            <a16:creationId xmlns:a16="http://schemas.microsoft.com/office/drawing/2014/main" id="{6425CED0-74A6-9A39-7722-374F1BA9B2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0195977" y="6458230"/>
                        <a:ext cx="4608641" cy="41983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43" name="Picture 142">
                      <a:extLst>
                        <a:ext uri="{FF2B5EF4-FFF2-40B4-BE49-F238E27FC236}">
                          <a16:creationId xmlns:a16="http://schemas.microsoft.com/office/drawing/2014/main" id="{0201BCE4-3E56-A111-BA43-2B1ABEE922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732342" y="5739428"/>
                      <a:ext cx="168697" cy="127366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C0EAA94-1038-81F8-88F2-07DCE4EF88B0}"/>
                    </a:ext>
                  </a:extLst>
                </p:cNvPr>
                <p:cNvSpPr txBox="1"/>
                <p:nvPr/>
              </p:nvSpPr>
              <p:spPr>
                <a:xfrm>
                  <a:off x="9653192" y="5808146"/>
                  <a:ext cx="660864" cy="492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602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or</a:t>
                  </a:r>
                </a:p>
              </p:txBody>
            </p:sp>
          </p:grp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D1D528D0-B64E-A06F-1925-79F9010C2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92878" y="4040922"/>
                <a:ext cx="3134137" cy="4265744"/>
              </a:xfrm>
              <a:prstGeom prst="rect">
                <a:avLst/>
              </a:prstGeom>
            </p:spPr>
          </p:pic>
        </p:grpSp>
        <p:pic>
          <p:nvPicPr>
            <p:cNvPr id="247" name="Picture 246" descr="A diagram of mathematical equations&#10;&#10;Description automatically generated">
              <a:extLst>
                <a:ext uri="{FF2B5EF4-FFF2-40B4-BE49-F238E27FC236}">
                  <a16:creationId xmlns:a16="http://schemas.microsoft.com/office/drawing/2014/main" id="{EE13AAB5-41B6-983E-BC79-E72ACE2D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7283240" y="8220670"/>
              <a:ext cx="7096760" cy="402336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B4ACDA4-FDE9-7C6A-A2CD-CF53AA86BEF4}"/>
                </a:ext>
              </a:extLst>
            </p:cNvPr>
            <p:cNvSpPr txBox="1"/>
            <p:nvPr/>
          </p:nvSpPr>
          <p:spPr>
            <a:xfrm>
              <a:off x="-524240" y="12771215"/>
              <a:ext cx="145216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Talebi &amp; Mesbahi, M. (2022). Riemannian constrained policy optimization via geometric stability certificates. 61st IEEE Conf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1472–1478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    * Talebi &amp; Mesbahi, M. (2024). Policy optimization over submanifolds for linearly constrained feedback synthesis. IEEE Transactions on Automatic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69(5), 3024–3039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         * Kraisler, Talebi, &amp; Mesbahi, (2023). Distributed consensus on manifolds using the Riemannian center of mass. 2023 IEEE Conf on Control Technology and Applications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CCTA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130–135</a:t>
              </a:r>
            </a:p>
            <a:p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                 * Kraisler, Talebi, &amp; Mesbahi, (2023). Consensus on Lie groups for the Riemannian center of mass. 62nd IEEE Conf on Decision and Control (</a:t>
              </a:r>
              <a:r>
                <a:rPr lang="en-US" sz="1400" b="1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CDC</a:t>
              </a:r>
              <a:r>
                <a:rPr lang="en-US" sz="1400" dirty="0">
                  <a:solidFill>
                    <a:srgbClr val="5959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4461–4466</a:t>
              </a:r>
              <a:endParaRPr lang="en-US" sz="1400" dirty="0"/>
            </a:p>
          </p:txBody>
        </p:sp>
      </p:grpSp>
      <p:pic>
        <p:nvPicPr>
          <p:cNvPr id="266" name="Picture 265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69514385-8F4D-2DAA-3170-54E88D5F21A5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9597714" y="262532"/>
            <a:ext cx="1433765" cy="1433765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41674" y="-21066"/>
            <a:ext cx="43951161" cy="1804856"/>
          </a:xfrm>
          <a:prstGeom prst="rect">
            <a:avLst/>
          </a:prstGeom>
          <a:gradFill>
            <a:gsLst>
              <a:gs pos="0">
                <a:srgbClr val="902020">
                  <a:lumMod val="10000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endParaRPr sz="480">
              <a:latin typeface="Helvetica" pitchFamily="2" charset="0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07877" y="473220"/>
            <a:ext cx="9218459" cy="13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50" tIns="164525" rIns="0" bIns="1645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4498" dirty="0">
                <a:solidFill>
                  <a:srgbClr val="FFFFFF"/>
                </a:solidFill>
                <a:latin typeface="Helvetica" pitchFamily="2" charset="0"/>
                <a:ea typeface="Brush Script MT" panose="03060802040406070304" pitchFamily="66" charset="-122"/>
                <a:cs typeface="Brush Script MT" panose="03060802040406070304" pitchFamily="66" charset="-122"/>
                <a:sym typeface="Helvetica Neue"/>
              </a:rPr>
              <a:t>Shahriar Talebi </a:t>
            </a:r>
            <a:r>
              <a:rPr lang="en" sz="4000" dirty="0">
                <a:solidFill>
                  <a:srgbClr val="FFFFFF"/>
                </a:solidFill>
                <a:latin typeface="Helvetica" pitchFamily="2" charset="0"/>
                <a:ea typeface="Brush Script MT" panose="03060802040406070304" pitchFamily="66" charset="-122"/>
                <a:cs typeface="Brush Script MT" panose="03060802040406070304" pitchFamily="66" charset="-122"/>
                <a:sym typeface="Helvetica Neue"/>
              </a:rPr>
              <a:t>(Harvard University)</a:t>
            </a:r>
            <a:endParaRPr sz="4000" dirty="0">
              <a:solidFill>
                <a:srgbClr val="FFFFFF"/>
              </a:solidFill>
              <a:latin typeface="Helvetica" pitchFamily="2" charset="0"/>
              <a:ea typeface="Brush Script MT" panose="03060802040406070304" pitchFamily="66" charset="-122"/>
              <a:cs typeface="Brush Script MT" panose="03060802040406070304" pitchFamily="66" charset="-122"/>
              <a:sym typeface="Helvetica Neue"/>
            </a:endParaRPr>
          </a:p>
        </p:txBody>
      </p:sp>
      <p:pic>
        <p:nvPicPr>
          <p:cNvPr id="93" name="Google Shape;93;p13" descr="seaslogo_rgb_0.png | Bertoldi Grou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940" y="268444"/>
            <a:ext cx="5378050" cy="1540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955684B-E4CE-2695-990E-B47DF455BA4F}"/>
              </a:ext>
            </a:extLst>
          </p:cNvPr>
          <p:cNvGrpSpPr/>
          <p:nvPr/>
        </p:nvGrpSpPr>
        <p:grpSpPr>
          <a:xfrm rot="1130745">
            <a:off x="16964482" y="2352826"/>
            <a:ext cx="9380295" cy="9249133"/>
            <a:chOff x="17365362" y="2069938"/>
            <a:chExt cx="7752309" cy="76439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FE989A-83CF-B7EE-D59A-F8745200BDC4}"/>
                </a:ext>
              </a:extLst>
            </p:cNvPr>
            <p:cNvGrpSpPr/>
            <p:nvPr/>
          </p:nvGrpSpPr>
          <p:grpSpPr>
            <a:xfrm>
              <a:off x="17365362" y="2069938"/>
              <a:ext cx="7752309" cy="7643911"/>
              <a:chOff x="19572695" y="3995624"/>
              <a:chExt cx="7752309" cy="7643911"/>
            </a:xfrm>
          </p:grpSpPr>
          <p:sp>
            <p:nvSpPr>
              <p:cNvPr id="59" name="Google Shape;59;p13"/>
              <p:cNvSpPr/>
              <p:nvPr/>
            </p:nvSpPr>
            <p:spPr>
              <a:xfrm rot="-3604577" flipH="1">
                <a:off x="22783637" y="3354258"/>
                <a:ext cx="2410300" cy="3693032"/>
              </a:xfrm>
              <a:custGeom>
                <a:avLst/>
                <a:gdLst/>
                <a:ahLst/>
                <a:cxnLst/>
                <a:rect l="l" t="t" r="r" b="b"/>
                <a:pathLst>
                  <a:path w="21263" h="21276" extrusionOk="0">
                    <a:moveTo>
                      <a:pt x="0" y="14570"/>
                    </a:moveTo>
                    <a:cubicBezTo>
                      <a:pt x="0" y="16515"/>
                      <a:pt x="402" y="18431"/>
                      <a:pt x="1250" y="20318"/>
                    </a:cubicBezTo>
                    <a:cubicBezTo>
                      <a:pt x="1250" y="20318"/>
                      <a:pt x="1250" y="20347"/>
                      <a:pt x="1250" y="20347"/>
                    </a:cubicBezTo>
                    <a:cubicBezTo>
                      <a:pt x="1473" y="20899"/>
                      <a:pt x="2276" y="21276"/>
                      <a:pt x="3169" y="21276"/>
                    </a:cubicBezTo>
                    <a:lnTo>
                      <a:pt x="19279" y="21276"/>
                    </a:lnTo>
                    <a:cubicBezTo>
                      <a:pt x="20618" y="21276"/>
                      <a:pt x="21600" y="20405"/>
                      <a:pt x="21154" y="19592"/>
                    </a:cubicBezTo>
                    <a:lnTo>
                      <a:pt x="11827" y="895"/>
                    </a:lnTo>
                    <a:cubicBezTo>
                      <a:pt x="11336" y="-34"/>
                      <a:pt x="9506" y="-324"/>
                      <a:pt x="8479" y="431"/>
                    </a:cubicBezTo>
                    <a:cubicBezTo>
                      <a:pt x="3035" y="4263"/>
                      <a:pt x="0" y="9257"/>
                      <a:pt x="0" y="14570"/>
                    </a:cubicBez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endParaRPr sz="6701"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3"/>
              <p:cNvSpPr txBox="1"/>
              <p:nvPr/>
            </p:nvSpPr>
            <p:spPr>
              <a:xfrm rot="20469255" flipH="1">
                <a:off x="20755209" y="6991816"/>
                <a:ext cx="5022600" cy="1833000"/>
              </a:xfrm>
              <a:prstGeom prst="rect">
                <a:avLst/>
              </a:prstGeom>
              <a:noFill/>
              <a:ln>
                <a:noFill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329150" tIns="164525" rIns="0" bIns="1645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" sz="4498" b="1" dirty="0">
                    <a:solidFill>
                      <a:srgbClr val="F0C610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Autonomy </a:t>
                </a:r>
                <a:endParaRPr sz="4498" b="1" dirty="0">
                  <a:solidFill>
                    <a:srgbClr val="F0C610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" sz="4498" b="1" dirty="0">
                    <a:solidFill>
                      <a:srgbClr val="F0C610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and AI</a:t>
                </a:r>
                <a:endParaRPr sz="4498" b="1" dirty="0">
                  <a:solidFill>
                    <a:srgbClr val="F0C610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 rot="17995390" flipH="1">
                <a:off x="19716781" y="7073957"/>
                <a:ext cx="3232768" cy="3520939"/>
              </a:xfrm>
              <a:custGeom>
                <a:avLst/>
                <a:gdLst/>
                <a:ahLst/>
                <a:cxnLst/>
                <a:rect l="l" t="t" r="r" b="b"/>
                <a:pathLst>
                  <a:path w="21399" h="21166" extrusionOk="0">
                    <a:moveTo>
                      <a:pt x="6899" y="13061"/>
                    </a:moveTo>
                    <a:lnTo>
                      <a:pt x="6899" y="13061"/>
                    </a:lnTo>
                    <a:lnTo>
                      <a:pt x="18854" y="20907"/>
                    </a:lnTo>
                    <a:cubicBezTo>
                      <a:pt x="19792" y="21513"/>
                      <a:pt x="21098" y="20998"/>
                      <a:pt x="21232" y="19968"/>
                    </a:cubicBezTo>
                    <a:cubicBezTo>
                      <a:pt x="21332" y="19120"/>
                      <a:pt x="21399" y="18271"/>
                      <a:pt x="21399" y="17423"/>
                    </a:cubicBezTo>
                    <a:cubicBezTo>
                      <a:pt x="21399" y="10698"/>
                      <a:pt x="18050" y="4427"/>
                      <a:pt x="12190" y="277"/>
                    </a:cubicBezTo>
                    <a:cubicBezTo>
                      <a:pt x="12190" y="277"/>
                      <a:pt x="12190" y="277"/>
                      <a:pt x="12190" y="277"/>
                    </a:cubicBezTo>
                    <a:cubicBezTo>
                      <a:pt x="11654" y="-87"/>
                      <a:pt x="10951" y="-87"/>
                      <a:pt x="10415" y="246"/>
                    </a:cubicBezTo>
                    <a:lnTo>
                      <a:pt x="6162" y="3033"/>
                    </a:lnTo>
                    <a:lnTo>
                      <a:pt x="603" y="6699"/>
                    </a:lnTo>
                    <a:cubicBezTo>
                      <a:pt x="-201" y="7244"/>
                      <a:pt x="-201" y="8335"/>
                      <a:pt x="603" y="8880"/>
                    </a:cubicBezTo>
                    <a:lnTo>
                      <a:pt x="6899" y="13061"/>
                    </a:lnTo>
                    <a:close/>
                  </a:path>
                </a:pathLst>
              </a:custGeom>
              <a:solidFill>
                <a:srgbClr val="A2B969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endParaRPr sz="6701"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 rot="17995526" flipH="1">
                <a:off x="19603987" y="4991493"/>
                <a:ext cx="3791720" cy="2765327"/>
              </a:xfrm>
              <a:custGeom>
                <a:avLst/>
                <a:gdLst/>
                <a:ahLst/>
                <a:cxnLst/>
                <a:rect l="l" t="t" r="r" b="b"/>
                <a:pathLst>
                  <a:path w="21218" h="21242" extrusionOk="0">
                    <a:moveTo>
                      <a:pt x="11950" y="0"/>
                    </a:moveTo>
                    <a:cubicBezTo>
                      <a:pt x="7873" y="0"/>
                      <a:pt x="3938" y="1626"/>
                      <a:pt x="569" y="4761"/>
                    </a:cubicBezTo>
                    <a:cubicBezTo>
                      <a:pt x="569" y="4761"/>
                      <a:pt x="569" y="4761"/>
                      <a:pt x="541" y="4761"/>
                    </a:cubicBezTo>
                    <a:cubicBezTo>
                      <a:pt x="88" y="5187"/>
                      <a:pt x="-110" y="6000"/>
                      <a:pt x="60" y="6697"/>
                    </a:cubicBezTo>
                    <a:lnTo>
                      <a:pt x="3231" y="20052"/>
                    </a:lnTo>
                    <a:cubicBezTo>
                      <a:pt x="3485" y="21174"/>
                      <a:pt x="4476" y="21600"/>
                      <a:pt x="5184" y="20903"/>
                    </a:cubicBezTo>
                    <a:lnTo>
                      <a:pt x="18574" y="7587"/>
                    </a:lnTo>
                    <a:lnTo>
                      <a:pt x="20697" y="5497"/>
                    </a:lnTo>
                    <a:cubicBezTo>
                      <a:pt x="21490" y="4723"/>
                      <a:pt x="21348" y="3097"/>
                      <a:pt x="20471" y="2516"/>
                    </a:cubicBezTo>
                    <a:cubicBezTo>
                      <a:pt x="17810" y="890"/>
                      <a:pt x="14922" y="0"/>
                      <a:pt x="11950" y="0"/>
                    </a:cubicBezTo>
                    <a:close/>
                  </a:path>
                </a:pathLst>
              </a:custGeom>
              <a:solidFill>
                <a:srgbClr val="4CC1EF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endParaRPr sz="6701"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 rot="17995519" flipH="1">
                <a:off x="22400241" y="8308833"/>
                <a:ext cx="2980143" cy="3681262"/>
              </a:xfrm>
              <a:custGeom>
                <a:avLst/>
                <a:gdLst/>
                <a:ahLst/>
                <a:cxnLst/>
                <a:rect l="l" t="t" r="r" b="b"/>
                <a:pathLst>
                  <a:path w="21136" h="21179" extrusionOk="0">
                    <a:moveTo>
                      <a:pt x="4964" y="7357"/>
                    </a:moveTo>
                    <a:lnTo>
                      <a:pt x="4964" y="7357"/>
                    </a:lnTo>
                    <a:lnTo>
                      <a:pt x="85" y="19476"/>
                    </a:lnTo>
                    <a:cubicBezTo>
                      <a:pt x="-310" y="20404"/>
                      <a:pt x="731" y="21332"/>
                      <a:pt x="1915" y="21158"/>
                    </a:cubicBezTo>
                    <a:cubicBezTo>
                      <a:pt x="10634" y="19737"/>
                      <a:pt x="17881" y="14809"/>
                      <a:pt x="21039" y="7908"/>
                    </a:cubicBezTo>
                    <a:cubicBezTo>
                      <a:pt x="21039" y="7908"/>
                      <a:pt x="21039" y="7879"/>
                      <a:pt x="21039" y="7879"/>
                    </a:cubicBezTo>
                    <a:cubicBezTo>
                      <a:pt x="21290" y="7328"/>
                      <a:pt x="21039" y="6748"/>
                      <a:pt x="20465" y="6400"/>
                    </a:cubicBezTo>
                    <a:lnTo>
                      <a:pt x="13396" y="2254"/>
                    </a:lnTo>
                    <a:lnTo>
                      <a:pt x="9952" y="254"/>
                    </a:lnTo>
                    <a:cubicBezTo>
                      <a:pt x="9091" y="-268"/>
                      <a:pt x="7835" y="51"/>
                      <a:pt x="7476" y="892"/>
                    </a:cubicBezTo>
                    <a:lnTo>
                      <a:pt x="4964" y="7357"/>
                    </a:lnTo>
                    <a:close/>
                  </a:path>
                </a:pathLst>
              </a:custGeom>
              <a:solidFill>
                <a:srgbClr val="C13018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endParaRPr sz="6701"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rot="17995389" flipH="1">
                <a:off x="24303866" y="6658583"/>
                <a:ext cx="3870000" cy="2172276"/>
              </a:xfrm>
              <a:custGeom>
                <a:avLst/>
                <a:gdLst/>
                <a:ahLst/>
                <a:cxnLst/>
                <a:rect l="l" t="t" r="r" b="b"/>
                <a:pathLst>
                  <a:path w="21103" h="21553" extrusionOk="0">
                    <a:moveTo>
                      <a:pt x="1238" y="0"/>
                    </a:moveTo>
                    <a:cubicBezTo>
                      <a:pt x="300" y="0"/>
                      <a:pt x="-307" y="1850"/>
                      <a:pt x="162" y="3300"/>
                    </a:cubicBezTo>
                    <a:cubicBezTo>
                      <a:pt x="3528" y="14050"/>
                      <a:pt x="9734" y="21050"/>
                      <a:pt x="16714" y="21550"/>
                    </a:cubicBezTo>
                    <a:cubicBezTo>
                      <a:pt x="16741" y="21550"/>
                      <a:pt x="16741" y="21550"/>
                      <a:pt x="16769" y="21550"/>
                    </a:cubicBezTo>
                    <a:cubicBezTo>
                      <a:pt x="17321" y="21600"/>
                      <a:pt x="17817" y="20950"/>
                      <a:pt x="17983" y="20000"/>
                    </a:cubicBezTo>
                    <a:lnTo>
                      <a:pt x="21045" y="2900"/>
                    </a:lnTo>
                    <a:cubicBezTo>
                      <a:pt x="21293" y="1450"/>
                      <a:pt x="20714" y="0"/>
                      <a:pt x="19886" y="0"/>
                    </a:cubicBezTo>
                    <a:lnTo>
                      <a:pt x="13403" y="0"/>
                    </a:lnTo>
                    <a:lnTo>
                      <a:pt x="1238" y="0"/>
                    </a:lnTo>
                    <a:close/>
                  </a:path>
                </a:pathLst>
              </a:custGeom>
              <a:solidFill>
                <a:srgbClr val="3A5C84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endParaRPr sz="6701"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3"/>
              <p:cNvSpPr txBox="1"/>
              <p:nvPr/>
            </p:nvSpPr>
            <p:spPr>
              <a:xfrm rot="20469255" flipH="1">
                <a:off x="20828805" y="9677370"/>
                <a:ext cx="1341901" cy="846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9150" tIns="164525" rIns="329150" bIns="164525" anchor="ctr" anchorCtr="0">
                <a:spAutoFit/>
              </a:bodyPr>
              <a:lstStyle/>
              <a:p>
                <a:pPr algn="ctr"/>
                <a:r>
                  <a:rPr lang="en" sz="4498" b="1" dirty="0">
                    <a:solidFill>
                      <a:srgbClr val="3F3F3F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rPr>
                  <a:t>02</a:t>
                </a:r>
                <a:endParaRPr sz="4498" dirty="0">
                  <a:latin typeface="Helvetica" pitchFamily="2" charset="0"/>
                </a:endParaRPr>
              </a:p>
            </p:txBody>
          </p:sp>
          <p:sp>
            <p:nvSpPr>
              <p:cNvPr id="62" name="Google Shape;62;p13"/>
              <p:cNvSpPr txBox="1"/>
              <p:nvPr/>
            </p:nvSpPr>
            <p:spPr>
              <a:xfrm rot="20469255" flipH="1">
                <a:off x="24495303" y="9596488"/>
                <a:ext cx="1341901" cy="846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9150" tIns="164525" rIns="329150" bIns="164525" anchor="ctr" anchorCtr="0">
                <a:spAutoFit/>
              </a:bodyPr>
              <a:lstStyle/>
              <a:p>
                <a:pPr algn="ctr"/>
                <a:r>
                  <a:rPr lang="en" sz="4498" b="1" dirty="0">
                    <a:solidFill>
                      <a:srgbClr val="FFFFFF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rPr>
                  <a:t>03</a:t>
                </a:r>
                <a:endParaRPr sz="4498" dirty="0">
                  <a:latin typeface="Helvetica" pitchFamily="2" charset="0"/>
                </a:endParaRPr>
              </a:p>
            </p:txBody>
          </p:sp>
          <p:sp>
            <p:nvSpPr>
              <p:cNvPr id="63" name="Google Shape;63;p13"/>
              <p:cNvSpPr txBox="1"/>
              <p:nvPr/>
            </p:nvSpPr>
            <p:spPr>
              <a:xfrm rot="20469255" flipH="1">
                <a:off x="25684020" y="6017243"/>
                <a:ext cx="1341901" cy="846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9150" tIns="164525" rIns="329150" bIns="164525" anchor="ctr" anchorCtr="0">
                <a:spAutoFit/>
              </a:bodyPr>
              <a:lstStyle/>
              <a:p>
                <a:pPr algn="ctr"/>
                <a:r>
                  <a:rPr lang="en" sz="4498" b="1" dirty="0">
                    <a:solidFill>
                      <a:srgbClr val="FFFFFF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rPr>
                  <a:t>04</a:t>
                </a:r>
                <a:endParaRPr sz="4498" dirty="0">
                  <a:latin typeface="Helvetica" pitchFamily="2" charset="0"/>
                </a:endParaRPr>
              </a:p>
            </p:txBody>
          </p:sp>
          <p:sp>
            <p:nvSpPr>
              <p:cNvPr id="64" name="Google Shape;64;p13"/>
              <p:cNvSpPr txBox="1"/>
              <p:nvPr/>
            </p:nvSpPr>
            <p:spPr>
              <a:xfrm rot="20469255" flipH="1">
                <a:off x="22721054" y="4120323"/>
                <a:ext cx="1341901" cy="846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9150" tIns="164525" rIns="329150" bIns="164525" anchor="ctr" anchorCtr="0">
                <a:spAutoFit/>
              </a:bodyPr>
              <a:lstStyle/>
              <a:p>
                <a:pPr algn="ctr"/>
                <a:r>
                  <a:rPr lang="en" sz="4498" b="1" dirty="0">
                    <a:solidFill>
                      <a:srgbClr val="3F3F3F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rPr>
                  <a:t>05</a:t>
                </a:r>
                <a:endParaRPr sz="4498" dirty="0">
                  <a:latin typeface="Helvetica" pitchFamily="2" charset="0"/>
                </a:endParaRPr>
              </a:p>
            </p:txBody>
          </p:sp>
          <p:sp>
            <p:nvSpPr>
              <p:cNvPr id="65" name="Google Shape;65;p13"/>
              <p:cNvSpPr txBox="1"/>
              <p:nvPr/>
            </p:nvSpPr>
            <p:spPr>
              <a:xfrm rot="20469255" flipH="1">
                <a:off x="19774554" y="6316211"/>
                <a:ext cx="1341901" cy="846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9150" tIns="164525" rIns="329150" bIns="164525" anchor="ctr" anchorCtr="0">
                <a:spAutoFit/>
              </a:bodyPr>
              <a:lstStyle/>
              <a:p>
                <a:pPr algn="ctr"/>
                <a:r>
                  <a:rPr lang="en" sz="4498" b="1">
                    <a:solidFill>
                      <a:srgbClr val="3F3F3F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rPr>
                  <a:t>01</a:t>
                </a:r>
                <a:endParaRPr sz="4498">
                  <a:latin typeface="Helvetica" pitchFamily="2" charset="0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 rot="20469255">
                <a:off x="21293039" y="5140769"/>
                <a:ext cx="787800" cy="699000"/>
              </a:xfrm>
              <a:prstGeom prst="ellipse">
                <a:avLst/>
              </a:prstGeom>
              <a:noFill/>
              <a:ln w="793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pPr algn="ctr"/>
                <a:endParaRPr sz="480">
                  <a:latin typeface="Helvetica" pitchFamily="2" charset="0"/>
                </a:endParaRPr>
              </a:p>
            </p:txBody>
          </p:sp>
          <p:cxnSp>
            <p:nvCxnSpPr>
              <p:cNvPr id="95" name="Google Shape;95;p13"/>
              <p:cNvCxnSpPr>
                <a:cxnSpLocks/>
              </p:cNvCxnSpPr>
              <p:nvPr/>
            </p:nvCxnSpPr>
            <p:spPr>
              <a:xfrm rot="20469255" flipV="1">
                <a:off x="20823328" y="4901191"/>
                <a:ext cx="944282" cy="887566"/>
              </a:xfrm>
              <a:prstGeom prst="straightConnector1">
                <a:avLst/>
              </a:prstGeom>
              <a:noFill/>
              <a:ln w="793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" name="Google Shape;96;p13"/>
              <p:cNvCxnSpPr>
                <a:cxnSpLocks/>
              </p:cNvCxnSpPr>
              <p:nvPr/>
            </p:nvCxnSpPr>
            <p:spPr>
              <a:xfrm rot="20469255" flipH="1" flipV="1">
                <a:off x="21948469" y="4775242"/>
                <a:ext cx="293632" cy="1059874"/>
              </a:xfrm>
              <a:prstGeom prst="straightConnector1">
                <a:avLst/>
              </a:prstGeom>
              <a:noFill/>
              <a:ln w="793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7" name="Google Shape;97;p13"/>
              <p:cNvGrpSpPr/>
              <p:nvPr/>
            </p:nvGrpSpPr>
            <p:grpSpPr>
              <a:xfrm>
                <a:off x="22915388" y="9576193"/>
                <a:ext cx="898740" cy="1116588"/>
                <a:chOff x="17944732" y="10164732"/>
                <a:chExt cx="1256451" cy="1620829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 rot="20469255">
                  <a:off x="17944732" y="10164732"/>
                  <a:ext cx="1256451" cy="1296237"/>
                </a:xfrm>
                <a:prstGeom prst="triangle">
                  <a:avLst>
                    <a:gd name="adj" fmla="val 50000"/>
                  </a:avLst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6" tIns="91426" rIns="91426" bIns="91426" anchor="ctr" anchorCtr="0">
                  <a:noAutofit/>
                </a:bodyPr>
                <a:lstStyle/>
                <a:p>
                  <a:endParaRPr sz="480">
                    <a:latin typeface="Helvetica" pitchFamily="2" charset="0"/>
                  </a:endParaRPr>
                </a:p>
              </p:txBody>
            </p:sp>
            <p:sp>
              <p:nvSpPr>
                <p:cNvPr id="99" name="Google Shape;99;p13"/>
                <p:cNvSpPr txBox="1"/>
                <p:nvPr/>
              </p:nvSpPr>
              <p:spPr>
                <a:xfrm rot="20469255">
                  <a:off x="18483074" y="10344959"/>
                  <a:ext cx="543000" cy="14406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6" tIns="91426" rIns="91426" bIns="91426" anchor="t" anchorCtr="0">
                  <a:noAutofit/>
                </a:bodyPr>
                <a:lstStyle/>
                <a:p>
                  <a:r>
                    <a:rPr lang="en" sz="4498" dirty="0">
                      <a:solidFill>
                        <a:schemeClr val="lt1"/>
                      </a:solidFill>
                      <a:latin typeface="Helvetica" pitchFamily="2" charset="0"/>
                    </a:rPr>
                    <a:t>!</a:t>
                  </a:r>
                  <a:endParaRPr sz="4498" dirty="0">
                    <a:solidFill>
                      <a:schemeClr val="lt1"/>
                    </a:solidFill>
                    <a:latin typeface="Helvetica" pitchFamily="2" charset="0"/>
                  </a:endParaRPr>
                </a:p>
              </p:txBody>
            </p:sp>
          </p:grpSp>
          <p:pic>
            <p:nvPicPr>
              <p:cNvPr id="100" name="Google Shape;100;p13" descr="WC symbols | Public domain vectors"/>
              <p:cNvPicPr preferRelativeResize="0"/>
              <p:nvPr/>
            </p:nvPicPr>
            <p:blipFill rotWithShape="1">
              <a:blip r:embed="rId4">
                <a:alphaModFix/>
              </a:blip>
              <a:srcRect l="79241" t="56983" r="10545"/>
              <a:stretch/>
            </p:blipFill>
            <p:spPr>
              <a:xfrm rot="20469255">
                <a:off x="25272659" y="7326113"/>
                <a:ext cx="347896" cy="7535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3" descr="WC symbols | Public domain vectors"/>
              <p:cNvPicPr preferRelativeResize="0"/>
              <p:nvPr/>
            </p:nvPicPr>
            <p:blipFill rotWithShape="1">
              <a:blip r:embed="rId4">
                <a:alphaModFix/>
              </a:blip>
              <a:srcRect l="89833" t="56983" r="-45"/>
              <a:stretch/>
            </p:blipFill>
            <p:spPr>
              <a:xfrm rot="20469255">
                <a:off x="25974414" y="7671672"/>
                <a:ext cx="347896" cy="7535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3" descr="WC symbols | Public domain vectors"/>
              <p:cNvPicPr preferRelativeResize="0"/>
              <p:nvPr/>
            </p:nvPicPr>
            <p:blipFill rotWithShape="1">
              <a:blip r:embed="rId4">
                <a:alphaModFix/>
              </a:blip>
              <a:srcRect l="89833" t="56983" r="-45"/>
              <a:stretch/>
            </p:blipFill>
            <p:spPr>
              <a:xfrm rot="20469255">
                <a:off x="26318784" y="7025018"/>
                <a:ext cx="347896" cy="7535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3" descr="Airplane (#4) | Free SV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9397309">
                <a:off x="23961915" y="4577484"/>
                <a:ext cx="1337100" cy="12974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4" name="Google Shape;104;p13"/>
              <p:cNvGrpSpPr/>
              <p:nvPr/>
            </p:nvGrpSpPr>
            <p:grpSpPr>
              <a:xfrm>
                <a:off x="20728284" y="7848380"/>
                <a:ext cx="931566" cy="881025"/>
                <a:chOff x="13392200" y="12313928"/>
                <a:chExt cx="1302343" cy="1278887"/>
              </a:xfrm>
            </p:grpSpPr>
            <p:cxnSp>
              <p:nvCxnSpPr>
                <p:cNvPr id="105" name="Google Shape;105;p13"/>
                <p:cNvCxnSpPr>
                  <a:cxnSpLocks/>
                </p:cNvCxnSpPr>
                <p:nvPr/>
              </p:nvCxnSpPr>
              <p:spPr>
                <a:xfrm rot="9669255">
                  <a:off x="13392200" y="12373616"/>
                  <a:ext cx="0" cy="1219199"/>
                </a:xfrm>
                <a:prstGeom prst="straightConnector1">
                  <a:avLst/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106;p13"/>
                <p:cNvCxnSpPr>
                  <a:cxnSpLocks/>
                </p:cNvCxnSpPr>
                <p:nvPr/>
              </p:nvCxnSpPr>
              <p:spPr>
                <a:xfrm rot="20469255">
                  <a:off x="13513443" y="13399563"/>
                  <a:ext cx="1181100" cy="0"/>
                </a:xfrm>
                <a:prstGeom prst="straightConnector1">
                  <a:avLst/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13"/>
                <p:cNvCxnSpPr>
                  <a:cxnSpLocks/>
                </p:cNvCxnSpPr>
                <p:nvPr/>
              </p:nvCxnSpPr>
              <p:spPr>
                <a:xfrm rot="9669255" flipH="1">
                  <a:off x="13806900" y="12313928"/>
                  <a:ext cx="694500" cy="5955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793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8" name="Google Shape;108;p13"/>
              <p:cNvSpPr txBox="1"/>
              <p:nvPr/>
            </p:nvSpPr>
            <p:spPr>
              <a:xfrm rot="20469255">
                <a:off x="19815597" y="8062599"/>
                <a:ext cx="388498" cy="88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6" tIns="91426" rIns="91426" bIns="91426" anchor="t" anchorCtr="0">
                <a:spAutoFit/>
              </a:bodyPr>
              <a:lstStyle/>
              <a:p>
                <a:r>
                  <a:rPr lang="en" sz="5002" dirty="0">
                    <a:solidFill>
                      <a:srgbClr val="FFFFFF"/>
                    </a:solidFill>
                    <a:latin typeface="Helvetica" pitchFamily="2" charset="0"/>
                  </a:rPr>
                  <a:t>?</a:t>
                </a:r>
                <a:r>
                  <a:rPr lang="en" sz="5798" dirty="0">
                    <a:solidFill>
                      <a:srgbClr val="FFFFFF"/>
                    </a:solidFill>
                    <a:latin typeface="Helvetica" pitchFamily="2" charset="0"/>
                  </a:rPr>
                  <a:t> </a:t>
                </a:r>
                <a:endParaRPr sz="5798" dirty="0">
                  <a:solidFill>
                    <a:srgbClr val="FFFFFF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109" name="Google Shape;109;p13"/>
              <p:cNvCxnSpPr>
                <a:cxnSpLocks/>
              </p:cNvCxnSpPr>
              <p:nvPr/>
            </p:nvCxnSpPr>
            <p:spPr>
              <a:xfrm rot="9669255" flipH="1">
                <a:off x="20207228" y="8483129"/>
                <a:ext cx="465600" cy="69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309B04-9E69-E273-0FFE-5981A8DD5127}"/>
                </a:ext>
              </a:extLst>
            </p:cNvPr>
            <p:cNvCxnSpPr>
              <a:cxnSpLocks/>
              <a:stCxn id="100" idx="3"/>
              <a:endCxn id="102" idx="1"/>
            </p:cNvCxnSpPr>
            <p:nvPr/>
          </p:nvCxnSpPr>
          <p:spPr>
            <a:xfrm rot="20469255">
              <a:off x="23392633" y="5600185"/>
              <a:ext cx="739408" cy="5296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A24EE4-3B10-F1B2-1255-28A8C1FEC320}"/>
                </a:ext>
              </a:extLst>
            </p:cNvPr>
            <p:cNvCxnSpPr>
              <a:cxnSpLocks/>
              <a:stCxn id="100" idx="2"/>
              <a:endCxn id="101" idx="1"/>
            </p:cNvCxnSpPr>
            <p:nvPr/>
          </p:nvCxnSpPr>
          <p:spPr>
            <a:xfrm rot="20469255">
              <a:off x="23379414" y="6067921"/>
              <a:ext cx="378564" cy="17692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297673-4AD1-F6A1-06AA-654384B2F2B0}"/>
                </a:ext>
              </a:extLst>
            </p:cNvPr>
            <p:cNvCxnSpPr>
              <a:cxnSpLocks/>
              <a:stCxn id="101" idx="3"/>
              <a:endCxn id="102" idx="2"/>
            </p:cNvCxnSpPr>
            <p:nvPr/>
          </p:nvCxnSpPr>
          <p:spPr>
            <a:xfrm rot="20469255" flipV="1">
              <a:off x="24075959" y="5887668"/>
              <a:ext cx="360844" cy="12396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BE3E7-5D3B-754C-E161-6CE6FD44F668}"/>
                </a:ext>
              </a:extLst>
            </p:cNvPr>
            <p:cNvSpPr txBox="1"/>
            <p:nvPr/>
          </p:nvSpPr>
          <p:spPr>
            <a:xfrm rot="20469255">
              <a:off x="19050675" y="4062979"/>
              <a:ext cx="1440318" cy="40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2" b="1" dirty="0">
                  <a:solidFill>
                    <a:schemeClr val="bg1"/>
                  </a:solidFill>
                  <a:latin typeface="Helvetica" pitchFamily="2" charset="0"/>
                </a:rPr>
                <a:t>Geometry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B97B2E-74C5-8AFA-70B9-159DDB2B6184}"/>
                </a:ext>
              </a:extLst>
            </p:cNvPr>
            <p:cNvSpPr txBox="1"/>
            <p:nvPr/>
          </p:nvSpPr>
          <p:spPr>
            <a:xfrm rot="20469255">
              <a:off x="18129758" y="6873089"/>
              <a:ext cx="1379378" cy="40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2" b="1" dirty="0">
                  <a:solidFill>
                    <a:schemeClr val="bg1"/>
                  </a:solidFill>
                  <a:latin typeface="Helvetica" pitchFamily="2" charset="0"/>
                </a:rPr>
                <a:t>Inference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E5BF66-7823-FC30-4CB5-431C9C8FECD6}"/>
                </a:ext>
              </a:extLst>
            </p:cNvPr>
            <p:cNvSpPr txBox="1"/>
            <p:nvPr/>
          </p:nvSpPr>
          <p:spPr>
            <a:xfrm rot="20469255">
              <a:off x="21039445" y="8619148"/>
              <a:ext cx="749109" cy="40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2" b="1" dirty="0">
                  <a:solidFill>
                    <a:schemeClr val="bg1"/>
                  </a:solidFill>
                  <a:latin typeface="Helvetica" pitchFamily="2" charset="0"/>
                </a:rPr>
                <a:t>Risk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7553DFA-9832-53C6-B020-F4A618890EB7}"/>
                </a:ext>
              </a:extLst>
            </p:cNvPr>
            <p:cNvSpPr txBox="1"/>
            <p:nvPr/>
          </p:nvSpPr>
          <p:spPr>
            <a:xfrm rot="20469255">
              <a:off x="23120358" y="6530390"/>
              <a:ext cx="1621815" cy="40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2" b="1" dirty="0">
                  <a:solidFill>
                    <a:schemeClr val="bg1"/>
                  </a:solidFill>
                  <a:latin typeface="Helvetica" pitchFamily="2" charset="0"/>
                </a:rPr>
                <a:t>Multi-agent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3BE465-7DEB-2792-6F9D-BEB822B570B8}"/>
                </a:ext>
              </a:extLst>
            </p:cNvPr>
            <p:cNvSpPr txBox="1"/>
            <p:nvPr/>
          </p:nvSpPr>
          <p:spPr>
            <a:xfrm rot="20469255">
              <a:off x="21825909" y="3751782"/>
              <a:ext cx="1776816" cy="40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2" b="1" dirty="0">
                  <a:solidFill>
                    <a:schemeClr val="bg1"/>
                  </a:solidFill>
                  <a:latin typeface="Helvetica" pitchFamily="2" charset="0"/>
                </a:rPr>
                <a:t>Stabilization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F34A195-6607-1C99-7FD1-BF164E9F5D6F}"/>
              </a:ext>
            </a:extLst>
          </p:cNvPr>
          <p:cNvGrpSpPr/>
          <p:nvPr/>
        </p:nvGrpSpPr>
        <p:grpSpPr>
          <a:xfrm>
            <a:off x="339166" y="14318785"/>
            <a:ext cx="15117821" cy="9375202"/>
            <a:chOff x="339169" y="14566501"/>
            <a:chExt cx="15117822" cy="9375199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5ABF5AB-B400-1ABC-64B3-0D82601EC36E}"/>
                </a:ext>
              </a:extLst>
            </p:cNvPr>
            <p:cNvSpPr/>
            <p:nvPr/>
          </p:nvSpPr>
          <p:spPr>
            <a:xfrm>
              <a:off x="339169" y="14566501"/>
              <a:ext cx="15117822" cy="9375199"/>
            </a:xfrm>
            <a:prstGeom prst="roundRect">
              <a:avLst/>
            </a:prstGeom>
            <a:gradFill flip="none" rotWithShape="1">
              <a:gsLst>
                <a:gs pos="0">
                  <a:srgbClr val="9DB367">
                    <a:alpha val="16901"/>
                    <a:lumMod val="74888"/>
                    <a:lumOff val="25112"/>
                  </a:srgbClr>
                </a:gs>
                <a:gs pos="0">
                  <a:schemeClr val="lt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14EF034-C73B-E7A1-032B-2D978C204585}"/>
                </a:ext>
              </a:extLst>
            </p:cNvPr>
            <p:cNvGrpSpPr/>
            <p:nvPr/>
          </p:nvGrpSpPr>
          <p:grpSpPr>
            <a:xfrm>
              <a:off x="499898" y="15077460"/>
              <a:ext cx="14324226" cy="8611556"/>
              <a:chOff x="499898" y="14644326"/>
              <a:chExt cx="14324226" cy="8611556"/>
            </a:xfrm>
            <a:solidFill>
              <a:schemeClr val="lt1"/>
            </a:solidFill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BEF2DD5-5022-14AB-BCBF-B790F75780A8}"/>
                  </a:ext>
                </a:extLst>
              </p:cNvPr>
              <p:cNvGrpSpPr/>
              <p:nvPr/>
            </p:nvGrpSpPr>
            <p:grpSpPr>
              <a:xfrm>
                <a:off x="499898" y="14644326"/>
                <a:ext cx="14324226" cy="8611556"/>
                <a:chOff x="499898" y="15074630"/>
                <a:chExt cx="14324226" cy="8611556"/>
              </a:xfrm>
              <a:grpFill/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7B5D0189-D960-6DB1-F322-D2E079FF137E}"/>
                    </a:ext>
                  </a:extLst>
                </p:cNvPr>
                <p:cNvGrpSpPr/>
                <p:nvPr/>
              </p:nvGrpSpPr>
              <p:grpSpPr>
                <a:xfrm>
                  <a:off x="499898" y="15074630"/>
                  <a:ext cx="14324226" cy="8611556"/>
                  <a:chOff x="499898" y="15047736"/>
                  <a:chExt cx="14324226" cy="8611556"/>
                </a:xfrm>
                <a:grpFill/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72C141DC-9178-76DA-1744-1D9B8EBA67D0}"/>
                      </a:ext>
                    </a:extLst>
                  </p:cNvPr>
                  <p:cNvGrpSpPr/>
                  <p:nvPr/>
                </p:nvGrpSpPr>
                <p:grpSpPr>
                  <a:xfrm>
                    <a:off x="499898" y="15047736"/>
                    <a:ext cx="14324226" cy="8611556"/>
                    <a:chOff x="499898" y="15612510"/>
                    <a:chExt cx="14324226" cy="8611556"/>
                  </a:xfrm>
                  <a:grpFill/>
                </p:grpSpPr>
                <p:grpSp>
                  <p:nvGrpSpPr>
                    <p:cNvPr id="67" name="Google Shape;67;p13"/>
                    <p:cNvGrpSpPr/>
                    <p:nvPr/>
                  </p:nvGrpSpPr>
                  <p:grpSpPr>
                    <a:xfrm>
                      <a:off x="499898" y="15612510"/>
                      <a:ext cx="14324226" cy="8611556"/>
                      <a:chOff x="28453646" y="15509640"/>
                      <a:chExt cx="14828392" cy="8839332"/>
                    </a:xfrm>
                    <a:grpFill/>
                  </p:grpSpPr>
                  <p:sp>
                    <p:nvSpPr>
                      <p:cNvPr id="70" name="Google Shape;70;p13"/>
                      <p:cNvSpPr txBox="1"/>
                      <p:nvPr/>
                    </p:nvSpPr>
                    <p:spPr>
                      <a:xfrm>
                        <a:off x="28620707" y="15509640"/>
                        <a:ext cx="14661331" cy="7311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0" rIns="0" bIns="0" anchor="t" anchorCtr="0">
                        <a:noAutofit/>
                      </a:bodyPr>
                      <a:lstStyle/>
                      <a:p>
                        <a:pPr marL="495221" indent="-457128" algn="just">
                          <a:buClr>
                            <a:srgbClr val="7D9445"/>
                          </a:buClr>
                          <a:buSzPts val="3000"/>
                          <a:buFont typeface="Wingdings" pitchFamily="2" charset="2"/>
                          <a:buChar char="v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How to efficiently infer from partially observable systems with </a:t>
                        </a:r>
                        <a:r>
                          <a:rPr lang="en" sz="2798" b="1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unknown noise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or </a:t>
                        </a:r>
                        <a:r>
                          <a:rPr lang="en" sz="2798" b="1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high-dim measurements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? </a:t>
                        </a:r>
                        <a:r>
                          <a:rPr lang="en" sz="2002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[ACC ’23, NeurIPS ’23]</a:t>
                        </a:r>
                        <a:endParaRPr sz="2002" dirty="0">
                          <a:solidFill>
                            <a:srgbClr val="7D9445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1371379" lvl="2" indent="-419035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Optimal MSE estimation</a:t>
                        </a:r>
                        <a:r>
                          <a:rPr lang="en" sz="2798" b="1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without noise covariances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               :</a:t>
                        </a:r>
                      </a:p>
                      <a:p>
                        <a:pPr marL="952349" lvl="2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</a:t>
                        </a:r>
                      </a:p>
                      <a:p>
                        <a:pPr marL="1371379" lvl="2" indent="-419035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Filtering policy optimization via </a:t>
                        </a:r>
                        <a:r>
                          <a:rPr lang="en" sz="2798" b="1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Estimation-Control duality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:</a:t>
                        </a:r>
                      </a:p>
                      <a:p>
                        <a:pPr marL="952349" lvl="2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</a:pPr>
                        <a:endParaRPr sz="2798" dirty="0">
                          <a:solidFill>
                            <a:srgbClr val="7D9445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457128" lvl="8" indent="-457128">
                          <a:lnSpc>
                            <a:spcPct val="300000"/>
                          </a:lnSpc>
                          <a:buClr>
                            <a:srgbClr val="7C9444"/>
                          </a:buClr>
                          <a:buSzPts val="3000"/>
                          <a:buFont typeface="Wingdings" pitchFamily="2" charset="2"/>
                          <a:buChar char="v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SysID from high-dimensional observation (applications in meta-learning): </a:t>
                        </a:r>
                        <a:r>
                          <a:rPr lang="en" sz="2002" dirty="0">
                            <a:solidFill>
                              <a:srgbClr val="7D9445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[ICML ’24]</a:t>
                        </a:r>
                      </a:p>
                      <a:p>
                        <a:pPr marL="1371379" lvl="2" indent="-419035" algn="just"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endParaRPr lang="en" sz="2798" b="1" dirty="0">
                          <a:solidFill>
                            <a:srgbClr val="7D9445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1371379" lvl="2" indent="-419035" algn="just"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" sz="2798" b="1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High-dim SysID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:</a:t>
                        </a:r>
                      </a:p>
                      <a:p>
                        <a:pPr marL="1371379" lvl="2" indent="-419035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endParaRPr lang="en" sz="2798" dirty="0">
                          <a:solidFill>
                            <a:srgbClr val="7D9445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1371379" lvl="2" indent="-419035" algn="just">
                          <a:lnSpc>
                            <a:spcPct val="2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Complexity</a:t>
                        </a:r>
                      </a:p>
                    </p:txBody>
                  </p:sp>
                  <p:sp>
                    <p:nvSpPr>
                      <p:cNvPr id="71" name="Google Shape;71;p13"/>
                      <p:cNvSpPr txBox="1"/>
                      <p:nvPr/>
                    </p:nvSpPr>
                    <p:spPr>
                      <a:xfrm>
                        <a:off x="28453646" y="22833519"/>
                        <a:ext cx="14677908" cy="1515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6" tIns="91426" rIns="91426" bIns="91426" anchor="t" anchorCtr="0">
                        <a:spAutoFit/>
                      </a:bodyPr>
                      <a:lstStyle/>
                      <a:p>
                        <a:pPr marL="457128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Time-varying, partially unknown settings </a:t>
                        </a:r>
                      </a:p>
                      <a:p>
                        <a:pPr marL="731405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Optimal </a:t>
                        </a:r>
                        <a:r>
                          <a:rPr lang="en" sz="2798" dirty="0">
                            <a:solidFill>
                              <a:srgbClr val="7D9445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SysID through nonlinear high-dim observations</a:t>
                        </a:r>
                        <a:endParaRPr sz="2798" dirty="0">
                          <a:solidFill>
                            <a:srgbClr val="7D9445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B414A1ED-B8E7-DF9E-D114-B930D7903E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218707" y="17236167"/>
                      <a:ext cx="5209767" cy="3912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2" name="Picture 121">
                      <a:extLst>
                        <a:ext uri="{FF2B5EF4-FFF2-40B4-BE49-F238E27FC236}">
                          <a16:creationId xmlns:a16="http://schemas.microsoft.com/office/drawing/2014/main" id="{DD60188C-8D4F-1151-EF9A-C3D9736D21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290681" y="18499979"/>
                      <a:ext cx="7065818" cy="338162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5" name="Picture 124">
                      <a:extLst>
                        <a:ext uri="{FF2B5EF4-FFF2-40B4-BE49-F238E27FC236}">
                          <a16:creationId xmlns:a16="http://schemas.microsoft.com/office/drawing/2014/main" id="{7047979C-ACA2-0CBC-EA00-A4FD793136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582609" y="18986243"/>
                      <a:ext cx="3454095" cy="438918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7" name="Picture 126">
                      <a:extLst>
                        <a:ext uri="{FF2B5EF4-FFF2-40B4-BE49-F238E27FC236}">
                          <a16:creationId xmlns:a16="http://schemas.microsoft.com/office/drawing/2014/main" id="{851EE0EE-EDE0-82AE-F46D-1A58A88B80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656163" y="20878265"/>
                      <a:ext cx="5839519" cy="438918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8" name="Picture 127">
                      <a:extLst>
                        <a:ext uri="{FF2B5EF4-FFF2-40B4-BE49-F238E27FC236}">
                          <a16:creationId xmlns:a16="http://schemas.microsoft.com/office/drawing/2014/main" id="{310283E6-E2A2-5F0E-F9A3-8C38144B20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980665" y="20263968"/>
                      <a:ext cx="3511345" cy="419835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9" name="Picture 128">
                      <a:extLst>
                        <a:ext uri="{FF2B5EF4-FFF2-40B4-BE49-F238E27FC236}">
                          <a16:creationId xmlns:a16="http://schemas.microsoft.com/office/drawing/2014/main" id="{D196858A-F877-C892-460B-C99EBECF71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168454" y="21465285"/>
                      <a:ext cx="2003756" cy="43891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64862D9A-771A-2195-C801-AC4483385F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12583" y="19689452"/>
                    <a:ext cx="265430" cy="1522731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E6DA662E-9DB7-3415-DA22-763DA73D6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8407" y="21696339"/>
                  <a:ext cx="10345064" cy="47242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F262F0A-478D-598F-C842-3FAD69595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0021" y="15724772"/>
                <a:ext cx="1307213" cy="31487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214" name="Picture 213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F91F3069-F152-36D2-05BF-E76E7F1ED3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80562" y="232157"/>
            <a:ext cx="1510086" cy="1510086"/>
          </a:xfrm>
          <a:prstGeom prst="rect">
            <a:avLst/>
          </a:prstGeom>
        </p:spPr>
      </p:pic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8FC0240-2FAD-B83D-BFEA-706A7F88446B}"/>
              </a:ext>
            </a:extLst>
          </p:cNvPr>
          <p:cNvGrpSpPr/>
          <p:nvPr/>
        </p:nvGrpSpPr>
        <p:grpSpPr>
          <a:xfrm>
            <a:off x="27878618" y="12022450"/>
            <a:ext cx="15673416" cy="11668824"/>
            <a:chOff x="27878617" y="12022446"/>
            <a:chExt cx="15673414" cy="11668824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25CBAB0-853C-37F4-D9BD-2DBE5B03E106}"/>
                </a:ext>
              </a:extLst>
            </p:cNvPr>
            <p:cNvGrpSpPr/>
            <p:nvPr/>
          </p:nvGrpSpPr>
          <p:grpSpPr>
            <a:xfrm>
              <a:off x="27878617" y="12022446"/>
              <a:ext cx="15673414" cy="11668824"/>
              <a:chOff x="27963516" y="12121667"/>
              <a:chExt cx="15673414" cy="11668824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1941C554-4F15-D6F0-9B0C-179868570633}"/>
                  </a:ext>
                </a:extLst>
              </p:cNvPr>
              <p:cNvGrpSpPr/>
              <p:nvPr/>
            </p:nvGrpSpPr>
            <p:grpSpPr>
              <a:xfrm>
                <a:off x="27963516" y="12121667"/>
                <a:ext cx="15673414" cy="11668824"/>
                <a:chOff x="27927142" y="12121667"/>
                <a:chExt cx="15673414" cy="11668824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45DF8F3A-960B-CC82-0000-ED1F2CDD8057}"/>
                    </a:ext>
                  </a:extLst>
                </p:cNvPr>
                <p:cNvGrpSpPr/>
                <p:nvPr/>
              </p:nvGrpSpPr>
              <p:grpSpPr>
                <a:xfrm>
                  <a:off x="27927142" y="12121667"/>
                  <a:ext cx="15673414" cy="11668824"/>
                  <a:chOff x="27927142" y="12121667"/>
                  <a:chExt cx="15673414" cy="11668824"/>
                </a:xfrm>
              </p:grpSpPr>
              <p:sp>
                <p:nvSpPr>
                  <p:cNvPr id="190" name="Rounded Rectangle 189">
                    <a:extLst>
                      <a:ext uri="{FF2B5EF4-FFF2-40B4-BE49-F238E27FC236}">
                        <a16:creationId xmlns:a16="http://schemas.microsoft.com/office/drawing/2014/main" id="{85B227D7-8ED1-51AC-C77F-5339E5278A03}"/>
                      </a:ext>
                    </a:extLst>
                  </p:cNvPr>
                  <p:cNvSpPr/>
                  <p:nvPr/>
                </p:nvSpPr>
                <p:spPr>
                  <a:xfrm>
                    <a:off x="27927142" y="12121667"/>
                    <a:ext cx="15673414" cy="116688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395C84">
                          <a:alpha val="16000"/>
                          <a:lumMod val="68893"/>
                          <a:lumOff val="31107"/>
                        </a:srgbClr>
                      </a:gs>
                      <a:gs pos="0">
                        <a:schemeClr val="lt1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80"/>
                  </a:p>
                </p:txBody>
              </p:sp>
              <p:grpSp>
                <p:nvGrpSpPr>
                  <p:cNvPr id="90" name="Google Shape;90;p13"/>
                  <p:cNvGrpSpPr/>
                  <p:nvPr/>
                </p:nvGrpSpPr>
                <p:grpSpPr>
                  <a:xfrm>
                    <a:off x="28303372" y="12720249"/>
                    <a:ext cx="14755149" cy="10168989"/>
                    <a:chOff x="29779435" y="-1262315"/>
                    <a:chExt cx="14637312" cy="13584673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91" name="Google Shape;91;p13"/>
                        <p:cNvSpPr txBox="1"/>
                        <p:nvPr/>
                      </p:nvSpPr>
                      <p:spPr>
                        <a:xfrm>
                          <a:off x="29779435" y="-1262315"/>
                          <a:ext cx="14637312" cy="7853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0" tIns="0" rIns="0" bIns="0" anchor="t" anchorCtr="0">
                          <a:noAutofit/>
                        </a:bodyPr>
                        <a:lstStyle/>
                        <a:p>
                          <a:pPr marL="495221" indent="-457128" algn="just">
                            <a:buClr>
                              <a:srgbClr val="2B4563"/>
                            </a:buClr>
                            <a:buSzPts val="3000"/>
                            <a:buFont typeface="Wingdings" pitchFamily="2" charset="2"/>
                            <a:buChar char="v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How to utilize </a:t>
                          </a:r>
                          <a:r>
                            <a:rPr lang="en-US" sz="2798" b="1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algebraic structures </a:t>
                          </a: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of interconnections for MARL? [CDC ’21, TAC ’24]</a:t>
                          </a:r>
                        </a:p>
                        <a:p>
                          <a:pPr marL="731405" lvl="2" indent="-419035" algn="just">
                            <a:lnSpc>
                              <a:spcPct val="20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The invariance of the</a:t>
                          </a:r>
                          <a:r>
                            <a:rPr lang="en-US" sz="2798" b="1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Patterned Monoid </a:t>
                          </a: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under Lyapunov eq:</a:t>
                          </a:r>
                        </a:p>
                        <a:p>
                          <a:pPr marL="731405" lvl="2" indent="-419035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endParaRPr lang="en-US" sz="2798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731405" lvl="2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	</a:t>
                          </a:r>
                          <a:r>
                            <a:rPr lang="en-US" sz="2798" b="1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Theorem: </a:t>
                          </a: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if     is stable and                          , then </a:t>
                          </a:r>
                        </a:p>
                        <a:p>
                          <a:pPr marL="731405" lvl="2" algn="just">
                            <a:buClr>
                              <a:srgbClr val="595959"/>
                            </a:buClr>
                            <a:buSzPts val="3000"/>
                          </a:pPr>
                          <a:endParaRPr lang="en-US" sz="2798" dirty="0">
                            <a:solidFill>
                              <a:srgbClr val="2B4563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731405" lvl="2" indent="-419035" algn="just">
                            <a:lnSpc>
                              <a:spcPct val="20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Calibri"/>
                            <a:buChar char="●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Policy optimization via sub-network data of homogeneous agents</a:t>
                          </a:r>
                        </a:p>
                        <a:p>
                          <a:pPr marL="1828507" lvl="2" indent="-514267" algn="just">
                            <a:buClr>
                              <a:srgbClr val="595959"/>
                            </a:buClr>
                            <a:buSzPts val="3000"/>
                            <a:buFont typeface="+mj-lt"/>
                            <a:buAutoNum type="arabicPeriod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PO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798" i="1">
                                      <a:solidFill>
                                        <a:srgbClr val="2B4563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798" i="1">
                                      <a:solidFill>
                                        <a:srgbClr val="2B4563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798" i="1">
                                      <a:solidFill>
                                        <a:srgbClr val="2B4563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𝑑</m:t>
                                  </m:r>
                                  <m:r>
                                    <a:rPr lang="en-US" sz="2798" i="1">
                                      <a:solidFill>
                                        <a:srgbClr val="2B4563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,   </m:t>
                                  </m:r>
                                  <m:r>
                                    <a:rPr lang="en-US" sz="2798" i="1">
                                      <a:solidFill>
                                        <a:srgbClr val="2B4563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𝑙𝑒𝑎𝑟𝑛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using the invariance of </a:t>
                          </a:r>
                        </a:p>
                        <a:p>
                          <a:pPr marL="1828507" lvl="2" indent="-514267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+mj-lt"/>
                            <a:buAutoNum type="arabicPeriod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Propagate policies to </a:t>
                          </a:r>
                          <a14:m>
                            <m:oMath xmlns:m="http://schemas.openxmlformats.org/officeDocument/2006/math">
                              <m:r>
                                <a:rPr lang="en-US" sz="2798" i="1">
                                  <a:solidFill>
                                    <a:srgbClr val="2B4563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 using robust control techniques</a:t>
                          </a:r>
                        </a:p>
                        <a:p>
                          <a:pPr marL="1828507" lvl="2" indent="-514267" algn="just">
                            <a:lnSpc>
                              <a:spcPct val="150000"/>
                            </a:lnSpc>
                            <a:buClr>
                              <a:srgbClr val="595959"/>
                            </a:buClr>
                            <a:buSzPts val="3000"/>
                            <a:buFont typeface="+mj-lt"/>
                            <a:buAutoNum type="arabicPeriod"/>
                          </a:pPr>
                          <a:r>
                            <a:rPr lang="en-US" sz="2798" dirty="0">
                              <a:solidFill>
                                <a:srgbClr val="2B4563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rPr>
                            <a:t>Guaranteed near-optimal performance 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91" name="Google Shape;91;p1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779435" y="-1262315"/>
                          <a:ext cx="14637312" cy="7853241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1204" t="-1940"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2" name="Google Shape;92;p13"/>
                    <p:cNvSpPr txBox="1"/>
                    <p:nvPr/>
                  </p:nvSpPr>
                  <p:spPr>
                    <a:xfrm>
                      <a:off x="29840051" y="11500510"/>
                      <a:ext cx="10207292" cy="8218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6" tIns="91426" rIns="91426" bIns="91426" anchor="t" anchorCtr="0">
                      <a:spAutoFit/>
                    </a:bodyPr>
                    <a:lstStyle/>
                    <a:p>
                      <a:pPr marL="495221" indent="-457128" algn="just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ts val="3000"/>
                        <a:buFont typeface="System Font Regular"/>
                        <a:buChar char="↠"/>
                      </a:pPr>
                      <a:r>
                        <a:rPr lang="en" sz="2798" dirty="0">
                          <a:solidFill>
                            <a:srgbClr val="2B4563"/>
                          </a:solidFill>
                          <a:latin typeface="Helvetica" pitchFamily="2" charset="0"/>
                          <a:cs typeface="Calibri"/>
                          <a:sym typeface="Calibri"/>
                        </a:rPr>
                        <a:t>MARL in hete</a:t>
                      </a:r>
                      <a:r>
                        <a:rPr lang="en" sz="2798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rogeneous, non-cooperative settings</a:t>
                      </a:r>
                      <a:endParaRPr sz="2798" dirty="0">
                        <a:solidFill>
                          <a:srgbClr val="2B4563"/>
                        </a:solidFill>
                        <a:latin typeface="Helvetica" pitchFamily="2" charset="0"/>
                      </a:endParaRPr>
                    </a:p>
                  </p:txBody>
                </p:sp>
              </p:grpSp>
            </p:grpSp>
            <p:pic>
              <p:nvPicPr>
                <p:cNvPr id="110" name="Google Shape;110;p1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l="8750"/>
                <a:stretch/>
              </p:blipFill>
              <p:spPr>
                <a:xfrm>
                  <a:off x="39501397" y="15331900"/>
                  <a:ext cx="3351837" cy="2576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F4BC1611-9D6A-22DC-056E-B6BB24DC2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37469" r="33892"/>
                <a:stretch/>
              </p:blipFill>
              <p:spPr>
                <a:xfrm>
                  <a:off x="39187305" y="13467402"/>
                  <a:ext cx="3259015" cy="1633214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683BC19F-D8D4-7132-8A35-4F04271FB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28360" y="14048156"/>
                  <a:ext cx="9404604" cy="429177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65A60307-BEDB-6013-232B-27910125B0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577267" y="15387972"/>
                  <a:ext cx="7065818" cy="354728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45AF402F-F4BC-EA05-7A1A-FE5EE54F9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25679" y="14857045"/>
                  <a:ext cx="248085" cy="257625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EBB90BC6-5A2E-2BDC-FCDD-FB520AC80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76996" y="14857045"/>
                  <a:ext cx="2337715" cy="324417"/>
                </a:xfrm>
                <a:prstGeom prst="rect">
                  <a:avLst/>
                </a:prstGeom>
              </p:spPr>
            </p:pic>
            <p:sp>
              <p:nvSpPr>
                <p:cNvPr id="205" name="Google Shape;91;p13">
                  <a:extLst>
                    <a:ext uri="{FF2B5EF4-FFF2-40B4-BE49-F238E27FC236}">
                      <a16:creationId xmlns:a16="http://schemas.microsoft.com/office/drawing/2014/main" id="{11A2F4BB-A8E9-BF55-5B36-B82D852A1E3E}"/>
                    </a:ext>
                  </a:extLst>
                </p:cNvPr>
                <p:cNvSpPr txBox="1"/>
                <p:nvPr/>
              </p:nvSpPr>
              <p:spPr>
                <a:xfrm>
                  <a:off x="28314644" y="18424611"/>
                  <a:ext cx="7103220" cy="41061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495221" indent="-457128" algn="just">
                    <a:buClr>
                      <a:srgbClr val="2B4563"/>
                    </a:buClr>
                    <a:buSzPts val="3000"/>
                    <a:buFont typeface="Wingdings" pitchFamily="2" charset="2"/>
                    <a:buChar char="v"/>
                  </a:pPr>
                  <a:r>
                    <a:rPr lang="en-US" sz="2400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Sub-network </a:t>
                  </a:r>
                  <a:r>
                    <a:rPr lang="en-US" sz="2400" b="1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distributed games</a:t>
                  </a:r>
                  <a:r>
                    <a:rPr lang="en-US" sz="2602" b="1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1800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[CDC ’19] </a:t>
                  </a:r>
                  <a:r>
                    <a:rPr lang="en-US" sz="2400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 </a:t>
                  </a:r>
                  <a:endParaRPr lang="en-US" sz="1800" dirty="0">
                    <a:solidFill>
                      <a:srgbClr val="2B4563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  <a:p>
                  <a:pPr marL="495221" indent="-457128" algn="just">
                    <a:buClr>
                      <a:srgbClr val="2B4563"/>
                    </a:buClr>
                    <a:buSzPts val="3000"/>
                    <a:buFontTx/>
                    <a:buChar char="-"/>
                  </a:pPr>
                  <a:endParaRPr lang="en-US" sz="1800" b="1" dirty="0">
                    <a:solidFill>
                      <a:srgbClr val="2B4563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  <a:p>
                  <a:pPr marL="495221" indent="-457128" algn="just">
                    <a:buClr>
                      <a:srgbClr val="2B4563"/>
                    </a:buClr>
                    <a:buSzPts val="3000"/>
                    <a:buFontTx/>
                    <a:buChar char="-"/>
                  </a:pPr>
                  <a:endParaRPr lang="en-US" sz="2798" b="1" dirty="0">
                    <a:solidFill>
                      <a:srgbClr val="2B4563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  <a:p>
                  <a:pPr marL="38093" algn="just">
                    <a:buClr>
                      <a:srgbClr val="2B4563"/>
                    </a:buClr>
                    <a:buSzPts val="3000"/>
                  </a:pPr>
                  <a:endParaRPr lang="en-US" sz="2798" b="1" dirty="0">
                    <a:solidFill>
                      <a:srgbClr val="2B4563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  <a:p>
                  <a:pPr marL="731405" lvl="2" indent="-419035" algn="just">
                    <a:lnSpc>
                      <a:spcPct val="150000"/>
                    </a:lnSpc>
                    <a:buClr>
                      <a:srgbClr val="595959"/>
                    </a:buClr>
                    <a:buSzPts val="3000"/>
                    <a:buFont typeface="Calibri"/>
                    <a:buChar char="●"/>
                  </a:pPr>
                  <a:r>
                    <a:rPr lang="en-US" sz="2400" dirty="0">
                      <a:solidFill>
                        <a:srgbClr val="2B4563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 “</a:t>
                  </a:r>
                  <a:r>
                    <a:rPr lang="en-US" sz="2400" dirty="0">
                      <a:solidFill>
                        <a:srgbClr val="2B4563"/>
                      </a:solidFill>
                      <a:latin typeface="Helvetica" pitchFamily="2" charset="0"/>
                      <a:cs typeface="Calibri"/>
                      <a:sym typeface="Calibri"/>
                    </a:rPr>
                    <a:t>Team-based dual averaging”:</a:t>
                  </a:r>
                </a:p>
                <a:p>
                  <a:pPr marL="312370" lvl="2" algn="just">
                    <a:lnSpc>
                      <a:spcPct val="150000"/>
                    </a:lnSpc>
                    <a:buClr>
                      <a:srgbClr val="595959"/>
                    </a:buClr>
                    <a:buSzPts val="3000"/>
                  </a:pPr>
                  <a:endParaRPr lang="en-US" sz="2798" dirty="0">
                    <a:solidFill>
                      <a:srgbClr val="2B4563"/>
                    </a:solidFill>
                    <a:latin typeface="Helvetica" pitchFamily="2" charset="0"/>
                    <a:cs typeface="Calibri"/>
                    <a:sym typeface="Calibri"/>
                  </a:endParaRPr>
                </a:p>
                <a:p>
                  <a:pPr marL="731405" lvl="2" indent="-419035" algn="just">
                    <a:lnSpc>
                      <a:spcPct val="300000"/>
                    </a:lnSpc>
                    <a:buClr>
                      <a:srgbClr val="595959"/>
                    </a:buClr>
                    <a:buSzPts val="3000"/>
                    <a:buFont typeface="Calibri"/>
                    <a:buChar char="●"/>
                  </a:pPr>
                  <a:r>
                    <a:rPr lang="en-US" sz="2400" dirty="0">
                      <a:solidFill>
                        <a:srgbClr val="2B4563"/>
                      </a:solidFill>
                      <a:latin typeface="Helvetica" pitchFamily="2" charset="0"/>
                      <a:cs typeface="Calibri"/>
                      <a:sym typeface="Calibri"/>
                    </a:rPr>
                    <a:t>No-regret guarantee</a:t>
                  </a:r>
                </a:p>
                <a:p>
                  <a:pPr marL="38093" algn="just">
                    <a:buClr>
                      <a:srgbClr val="2B4563"/>
                    </a:buClr>
                    <a:buSzPts val="3000"/>
                  </a:pPr>
                  <a:endParaRPr lang="en-US" sz="2798" dirty="0">
                    <a:solidFill>
                      <a:srgbClr val="2B4563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7" name="Picture 206" descr="A diagram of a network&#10;&#10;Description automatically generated">
                  <a:extLst>
                    <a:ext uri="{FF2B5EF4-FFF2-40B4-BE49-F238E27FC236}">
                      <a16:creationId xmlns:a16="http://schemas.microsoft.com/office/drawing/2014/main" id="{C22C54DA-FFB8-E91C-40E8-3C9AF72E6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55159" y="18939955"/>
                  <a:ext cx="3018253" cy="13893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0" name="Google Shape;91;p13">
                      <a:extLst>
                        <a:ext uri="{FF2B5EF4-FFF2-40B4-BE49-F238E27FC236}">
                          <a16:creationId xmlns:a16="http://schemas.microsoft.com/office/drawing/2014/main" id="{77BA8454-BF58-67D4-9906-CB8A5EAE8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43778" y="18452720"/>
                      <a:ext cx="6719857" cy="48504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noAutofit/>
                    </a:bodyPr>
                    <a:lstStyle/>
                    <a:p>
                      <a:pPr marL="495221" indent="-457128">
                        <a:buClr>
                          <a:srgbClr val="2B4563"/>
                        </a:buClr>
                        <a:buSzPts val="3000"/>
                        <a:buFont typeface="Wingdings" pitchFamily="2" charset="2"/>
                        <a:buChar char="v"/>
                      </a:pPr>
                      <a:r>
                        <a:rPr lang="en-US" sz="2400" b="1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Noninferior-Nash </a:t>
                      </a: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Strategies </a:t>
                      </a:r>
                      <a:r>
                        <a:rPr lang="en-US" sz="18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[CDC ’19, ECC ’18]</a:t>
                      </a:r>
                    </a:p>
                    <a:p>
                      <a:pPr marL="1005677" lvl="2" indent="-419035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LQ game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B4563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2B4563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{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B4563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2B4563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solidFill>
                                <a:srgbClr val="2B4563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}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B4563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vs</m:t>
                          </m:r>
                          <m:r>
                            <a:rPr lang="en-US" sz="2400">
                              <a:solidFill>
                                <a:srgbClr val="2B4563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2B4563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E</m:t>
                          </m:r>
                        </m:oMath>
                      </a14:m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</a:p>
                    <a:p>
                      <a:pPr marL="1188528" lvl="3" indent="-91426">
                        <a:lnSpc>
                          <a:spcPct val="150000"/>
                        </a:lnSpc>
                        <a:buClr>
                          <a:srgbClr val="595959"/>
                        </a:buClr>
                        <a:buSzPct val="100000"/>
                        <a:buFont typeface="+mj-lt"/>
                        <a:buAutoNum type="arabicPeriod"/>
                      </a:pP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 Non-coop Nash</a:t>
                      </a:r>
                    </a:p>
                    <a:p>
                      <a:pPr marL="1188528" lvl="3" indent="-91426">
                        <a:lnSpc>
                          <a:spcPct val="150000"/>
                        </a:lnSpc>
                        <a:buClr>
                          <a:srgbClr val="595959"/>
                        </a:buClr>
                        <a:buSzPct val="100000"/>
                        <a:buFont typeface="+mj-lt"/>
                        <a:buAutoNum type="arabicPeriod"/>
                      </a:pP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 Team Nash</a:t>
                      </a:r>
                    </a:p>
                    <a:p>
                      <a:pPr marL="1188528" lvl="3" indent="-91426">
                        <a:lnSpc>
                          <a:spcPct val="150000"/>
                        </a:lnSpc>
                        <a:buClr>
                          <a:srgbClr val="595959"/>
                        </a:buClr>
                        <a:buSzPct val="100000"/>
                        <a:buFont typeface="+mj-lt"/>
                        <a:buAutoNum type="arabicPeriod"/>
                      </a:pP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 Greedy Nash</a:t>
                      </a:r>
                      <a:endParaRPr lang="en-US" sz="2798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005677" lvl="5" indent="-419035" algn="just">
                        <a:lnSpc>
                          <a:spcPct val="20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400" dirty="0">
                          <a:solidFill>
                            <a:srgbClr val="2B4563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Finite time-capture if                           :</a:t>
                      </a:r>
                    </a:p>
                    <a:p>
                      <a:pPr marL="38093" algn="r">
                        <a:buClr>
                          <a:srgbClr val="2B4563"/>
                        </a:buClr>
                        <a:buSzPts val="3000"/>
                      </a:pPr>
                      <a:endParaRPr lang="en-US" sz="2798" dirty="0">
                        <a:solidFill>
                          <a:srgbClr val="2B4563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mc:Choice>
              <mc:Fallback>
                <p:sp>
                  <p:nvSpPr>
                    <p:cNvPr id="210" name="Google Shape;91;p13">
                      <a:extLst>
                        <a:ext uri="{FF2B5EF4-FFF2-40B4-BE49-F238E27FC236}">
                          <a16:creationId xmlns:a16="http://schemas.microsoft.com/office/drawing/2014/main" id="{77BA8454-BF58-67D4-9906-CB8A5EAE88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43778" y="18452720"/>
                      <a:ext cx="6719857" cy="485042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2642" t="-340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212" name="Picture 211" descr="A diagram of a diagram&#10;&#10;Description automatically generated">
                  <a:extLst>
                    <a:ext uri="{FF2B5EF4-FFF2-40B4-BE49-F238E27FC236}">
                      <a16:creationId xmlns:a16="http://schemas.microsoft.com/office/drawing/2014/main" id="{12A8D89A-B56E-391A-A147-33D1E81AA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75550" y="18963143"/>
                  <a:ext cx="2254919" cy="2222334"/>
                </a:xfrm>
                <a:prstGeom prst="rect">
                  <a:avLst/>
                </a:prstGeom>
              </p:spPr>
            </p:pic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63432016-F027-8493-6319-5BA6EA484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8906" t="2" r="60001" b="-1"/>
              <a:stretch/>
            </p:blipFill>
            <p:spPr>
              <a:xfrm>
                <a:off x="36264311" y="16638426"/>
                <a:ext cx="2139133" cy="354727"/>
              </a:xfrm>
              <a:prstGeom prst="rect">
                <a:avLst/>
              </a:prstGeom>
            </p:spPr>
          </p:pic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762BCBB7-082C-7D44-EB45-B44ACDAF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8780261" y="18881953"/>
              <a:ext cx="4723535" cy="859541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344C4C82-04E3-6B0F-8885-6BBD88029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1861271" y="21597792"/>
              <a:ext cx="4636792" cy="354856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C0C606EB-83EA-FD9F-E71C-F20E1757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9221469" y="20478445"/>
              <a:ext cx="6423471" cy="815085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AD653BA-8BCF-3AA0-E044-DFD7871B1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0710857" y="21189191"/>
              <a:ext cx="2038454" cy="338296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C88131D0-4B34-AD53-B862-E498D9F7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8003613" y="21722024"/>
              <a:ext cx="3981491" cy="320948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4AD9760-C13A-ED41-079C-DCCFA547E5C5}"/>
              </a:ext>
            </a:extLst>
          </p:cNvPr>
          <p:cNvGrpSpPr/>
          <p:nvPr/>
        </p:nvGrpSpPr>
        <p:grpSpPr>
          <a:xfrm>
            <a:off x="26959378" y="2530941"/>
            <a:ext cx="16819925" cy="8534874"/>
            <a:chOff x="26721463" y="2890089"/>
            <a:chExt cx="16819923" cy="8534874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2DD1C5B-ED12-F62C-D954-3D80431B2750}"/>
                </a:ext>
              </a:extLst>
            </p:cNvPr>
            <p:cNvGrpSpPr/>
            <p:nvPr/>
          </p:nvGrpSpPr>
          <p:grpSpPr>
            <a:xfrm>
              <a:off x="26721463" y="2890089"/>
              <a:ext cx="16819923" cy="8534874"/>
              <a:chOff x="26544552" y="2839289"/>
              <a:chExt cx="16819923" cy="8534874"/>
            </a:xfrm>
          </p:grpSpPr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BE06744A-54F8-25A8-8A33-68C48396347C}"/>
                  </a:ext>
                </a:extLst>
              </p:cNvPr>
              <p:cNvSpPr/>
              <p:nvPr/>
            </p:nvSpPr>
            <p:spPr>
              <a:xfrm>
                <a:off x="26544552" y="2839289"/>
                <a:ext cx="16819923" cy="8534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F8931E">
                      <a:lumMod val="65000"/>
                      <a:lumOff val="35000"/>
                      <a:alpha val="11000"/>
                    </a:srgbClr>
                  </a:gs>
                  <a:gs pos="0">
                    <a:schemeClr val="lt1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" dirty="0"/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64CA1005-89E1-E8FA-D3BF-75DC741DABC3}"/>
                  </a:ext>
                </a:extLst>
              </p:cNvPr>
              <p:cNvGrpSpPr/>
              <p:nvPr/>
            </p:nvGrpSpPr>
            <p:grpSpPr>
              <a:xfrm>
                <a:off x="26755031" y="3350753"/>
                <a:ext cx="16260103" cy="7577547"/>
                <a:chOff x="27085231" y="3350753"/>
                <a:chExt cx="16260103" cy="7577547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34A9D102-5B20-BE9C-455F-9994464FC35A}"/>
                    </a:ext>
                  </a:extLst>
                </p:cNvPr>
                <p:cNvGrpSpPr/>
                <p:nvPr/>
              </p:nvGrpSpPr>
              <p:grpSpPr>
                <a:xfrm>
                  <a:off x="27085231" y="3350753"/>
                  <a:ext cx="16260103" cy="7577547"/>
                  <a:chOff x="29507377" y="4817095"/>
                  <a:chExt cx="16260103" cy="7577547"/>
                </a:xfrm>
              </p:grpSpPr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03AF0735-4DC2-87BC-B69E-BA9A7B3638B4}"/>
                      </a:ext>
                    </a:extLst>
                  </p:cNvPr>
                  <p:cNvGrpSpPr/>
                  <p:nvPr/>
                </p:nvGrpSpPr>
                <p:grpSpPr>
                  <a:xfrm>
                    <a:off x="29507377" y="4817095"/>
                    <a:ext cx="16260103" cy="7577547"/>
                    <a:chOff x="29507377" y="4817095"/>
                    <a:chExt cx="16260103" cy="7577547"/>
                  </a:xfrm>
                </p:grpSpPr>
                <p:grpSp>
                  <p:nvGrpSpPr>
                    <p:cNvPr id="85" name="Google Shape;85;p13"/>
                    <p:cNvGrpSpPr/>
                    <p:nvPr/>
                  </p:nvGrpSpPr>
                  <p:grpSpPr>
                    <a:xfrm>
                      <a:off x="29507377" y="4817095"/>
                      <a:ext cx="16260103" cy="7577547"/>
                      <a:chOff x="29590788" y="2810642"/>
                      <a:chExt cx="15570565" cy="10400137"/>
                    </a:xfrm>
                  </p:grpSpPr>
                  <p:sp>
                    <p:nvSpPr>
                      <p:cNvPr id="86" name="Google Shape;86;p13"/>
                      <p:cNvSpPr txBox="1"/>
                      <p:nvPr/>
                    </p:nvSpPr>
                    <p:spPr>
                      <a:xfrm>
                        <a:off x="29590788" y="2810642"/>
                        <a:ext cx="15570565" cy="6090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0" rIns="0" bIns="0" anchor="t" anchorCtr="0">
                        <a:noAutofit/>
                      </a:bodyPr>
                      <a:lstStyle/>
                      <a:p>
                        <a:pPr marL="495221" indent="-457128" algn="just">
                          <a:buClr>
                            <a:srgbClr val="C96F07"/>
                          </a:buClr>
                          <a:buSzPts val="3000"/>
                          <a:buFont typeface="Wingdings" pitchFamily="2" charset="2"/>
                          <a:buChar char="v"/>
                        </a:pP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Can we achieve real-time </a:t>
                        </a:r>
                        <a:r>
                          <a:rPr lang="en" sz="2798" b="1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online stabilization </a:t>
                        </a: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and control for unstable systems? </a:t>
                        </a:r>
                        <a:r>
                          <a:rPr lang="en" sz="2002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[CDC ’20, TAC ’22]</a:t>
                        </a:r>
                      </a:p>
                      <a:p>
                        <a:pPr marL="914256" lvl="3" indent="-419035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          is </a:t>
                        </a:r>
                        <a:r>
                          <a:rPr lang="en" sz="2798" b="1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Regularizable</a:t>
                        </a: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if                      is stable,</a:t>
                        </a:r>
                      </a:p>
                      <a:p>
                        <a:pPr marL="495221" lvl="3" algn="just">
                          <a:lnSpc>
                            <a:spcPct val="150000"/>
                          </a:lnSpc>
                          <a:buClr>
                            <a:srgbClr val="595959"/>
                          </a:buClr>
                          <a:buSzPts val="3000"/>
                        </a:pP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      “a </a:t>
                        </a:r>
                        <a:r>
                          <a:rPr lang="en" sz="2798" b="1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geometric criterion </a:t>
                        </a: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characterizing finite-time stabilization property”</a:t>
                        </a:r>
                      </a:p>
                      <a:p>
                        <a:pPr marL="495221" lvl="3" algn="ctr">
                          <a:buClr>
                            <a:srgbClr val="595959"/>
                          </a:buClr>
                          <a:buSzPts val="3000"/>
                        </a:pPr>
                        <a:endParaRPr lang="en" sz="2798" dirty="0">
                          <a:solidFill>
                            <a:srgbClr val="C96F06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914256" indent="-419035" algn="just">
                          <a:buClr>
                            <a:srgbClr val="595959"/>
                          </a:buClr>
                          <a:buSzPts val="3000"/>
                          <a:buFont typeface="Calibri"/>
                          <a:buChar char="●"/>
                        </a:pPr>
                        <a:r>
                          <a:rPr lang="en-US" sz="2798" b="1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Theorem: </a:t>
                        </a:r>
                        <a:r>
                          <a:rPr lang="en-US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The certainty-equivalent minimum-energy control</a:t>
                        </a:r>
                        <a:endParaRPr lang="en-US" sz="2798" b="1" dirty="0">
                          <a:solidFill>
                            <a:srgbClr val="C96F06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  <a:p>
                        <a:pPr marL="1558042" lvl="2" indent="-514267" algn="just">
                          <a:buClr>
                            <a:srgbClr val="595959"/>
                          </a:buClr>
                          <a:buSzPts val="3000"/>
                          <a:buFont typeface="+mj-lt"/>
                          <a:buAutoNum type="alphaLcPeriod"/>
                        </a:pPr>
                        <a:r>
                          <a:rPr lang="en-US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stabilizes                       	        is regularizable,</a:t>
                        </a:r>
                      </a:p>
                      <a:p>
                        <a:pPr marL="1558042" lvl="2" indent="-514267" algn="just">
                          <a:buClr>
                            <a:srgbClr val="595959"/>
                          </a:buClr>
                          <a:buSzPts val="3000"/>
                          <a:buFont typeface="+mj-lt"/>
                          <a:buAutoNum type="alphaLcPeriod"/>
                        </a:pPr>
                        <a:r>
                          <a:rPr lang="en-US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generates informative data</a:t>
                        </a:r>
                        <a:endParaRPr sz="2798" dirty="0">
                          <a:solidFill>
                            <a:srgbClr val="C96F06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7" name="Google Shape;87;p13"/>
                      <p:cNvSpPr txBox="1"/>
                      <p:nvPr/>
                    </p:nvSpPr>
                    <p:spPr>
                      <a:xfrm>
                        <a:off x="29662451" y="11184426"/>
                        <a:ext cx="14910607" cy="2026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6" tIns="91426" rIns="91426" bIns="91426" anchor="t" anchorCtr="0">
                        <a:spAutoFit/>
                      </a:bodyPr>
                      <a:lstStyle/>
                      <a:p>
                        <a:pPr marL="495221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Output-feedback and distributed stabilization </a:t>
                        </a:r>
                      </a:p>
                      <a:p>
                        <a:pPr marL="678072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dirty="0">
                            <a:solidFill>
                              <a:srgbClr val="C96F06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Geometric classification of control-affine systems</a:t>
                        </a:r>
                        <a:endParaRPr sz="2798" dirty="0">
                          <a:solidFill>
                            <a:srgbClr val="C96F06"/>
                          </a:solidFill>
                          <a:latin typeface="Helvetica" pitchFamily="2" charset="0"/>
                        </a:endParaRPr>
                      </a:p>
                    </p:txBody>
                  </p:sp>
                </p:grpSp>
                <p:pic>
                  <p:nvPicPr>
                    <p:cNvPr id="144" name="Picture 143">
                      <a:extLst>
                        <a:ext uri="{FF2B5EF4-FFF2-40B4-BE49-F238E27FC236}">
                          <a16:creationId xmlns:a16="http://schemas.microsoft.com/office/drawing/2014/main" id="{059404B5-E406-AFA6-665F-CBEF702EC4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0492233" y="5456087"/>
                      <a:ext cx="896920" cy="35304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6" name="Picture 145">
                    <a:extLst>
                      <a:ext uri="{FF2B5EF4-FFF2-40B4-BE49-F238E27FC236}">
                        <a16:creationId xmlns:a16="http://schemas.microsoft.com/office/drawing/2014/main" id="{D514EEAC-95D7-32F6-44CC-DFF1683A91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r="61019" b="-9125"/>
                  <a:stretch/>
                </p:blipFill>
                <p:spPr>
                  <a:xfrm>
                    <a:off x="34640261" y="5460834"/>
                    <a:ext cx="1867188" cy="4373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3" name="Google Shape;86;p13">
                  <a:extLst>
                    <a:ext uri="{FF2B5EF4-FFF2-40B4-BE49-F238E27FC236}">
                      <a16:creationId xmlns:a16="http://schemas.microsoft.com/office/drawing/2014/main" id="{3FC71175-8B02-7CED-968C-3EB30F5A0971}"/>
                    </a:ext>
                  </a:extLst>
                </p:cNvPr>
                <p:cNvSpPr txBox="1"/>
                <p:nvPr/>
              </p:nvSpPr>
              <p:spPr>
                <a:xfrm>
                  <a:off x="27256125" y="6887920"/>
                  <a:ext cx="10544818" cy="1963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914256" indent="-419035" algn="just">
                    <a:lnSpc>
                      <a:spcPct val="200000"/>
                    </a:lnSpc>
                    <a:buClr>
                      <a:srgbClr val="595959"/>
                    </a:buClr>
                    <a:buSzPts val="3000"/>
                    <a:buFont typeface="Calibri"/>
                    <a:buChar char="●"/>
                  </a:pPr>
                  <a:r>
                    <a:rPr lang="en" sz="2798" dirty="0">
                      <a:solidFill>
                        <a:srgbClr val="C96F06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Performance guarantees: </a:t>
                  </a:r>
                </a:p>
                <a:p>
                  <a:pPr marL="914256" indent="-419035" algn="just">
                    <a:lnSpc>
                      <a:spcPct val="200000"/>
                    </a:lnSpc>
                    <a:buClr>
                      <a:srgbClr val="595959"/>
                    </a:buClr>
                    <a:buSzPts val="3000"/>
                    <a:buFont typeface="Calibri"/>
                    <a:buChar char="●"/>
                  </a:pPr>
                  <a:r>
                    <a:rPr lang="en" sz="2798" dirty="0">
                      <a:solidFill>
                        <a:srgbClr val="C96F06"/>
                      </a:solidFill>
                      <a:latin typeface="Helvetica" pitchFamily="2" charset="0"/>
                      <a:ea typeface="Calibri"/>
                      <a:cs typeface="Calibri"/>
                      <a:sym typeface="Calibri"/>
                    </a:rPr>
                    <a:t> The “instability number of order t”:</a:t>
                  </a:r>
                  <a:endParaRPr sz="2798" dirty="0">
                    <a:solidFill>
                      <a:srgbClr val="C96F06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C53984F3-CD14-C98A-D100-E89FD93B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103959" y="8467577"/>
                <a:ext cx="8549640" cy="919315"/>
              </a:xfrm>
              <a:prstGeom prst="rect">
                <a:avLst/>
              </a:prstGeom>
            </p:spPr>
          </p:pic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63972E01-A2D9-A2F9-5BBA-005B9918B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234540" y="7023563"/>
                <a:ext cx="2452216" cy="820586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7576EAC5-67F8-51E8-431E-7A43F2D60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911191" y="5971671"/>
                <a:ext cx="1822465" cy="353043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BAD10E95-15FB-6D72-1490-6D005DF41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28575" y="5972162"/>
                <a:ext cx="896920" cy="353043"/>
              </a:xfrm>
              <a:prstGeom prst="rect">
                <a:avLst/>
              </a:prstGeom>
            </p:spPr>
          </p:pic>
          <p:pic>
            <p:nvPicPr>
              <p:cNvPr id="151" name="Picture 150" descr="A diagram of a mathematical equ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0D0DA31B-2FAA-55B2-D00F-A8640AE0C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8055283" y="4155097"/>
                <a:ext cx="4940300" cy="3441700"/>
              </a:xfrm>
              <a:prstGeom prst="rect">
                <a:avLst/>
              </a:prstGeom>
            </p:spPr>
          </p:pic>
        </p:grpSp>
        <p:pic>
          <p:nvPicPr>
            <p:cNvPr id="192" name="Picture 191" descr="A graph with colorful lines and numbers&#10;&#10;Description automatically generated">
              <a:extLst>
                <a:ext uri="{FF2B5EF4-FFF2-40B4-BE49-F238E27FC236}">
                  <a16:creationId xmlns:a16="http://schemas.microsoft.com/office/drawing/2014/main" id="{9BF863FD-B4EC-E488-7988-D90CD06C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7470983" y="7951123"/>
              <a:ext cx="5839519" cy="2690972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47A2FC9-622A-9A4B-64CB-CB7773D8CDA3}"/>
              </a:ext>
            </a:extLst>
          </p:cNvPr>
          <p:cNvGrpSpPr/>
          <p:nvPr/>
        </p:nvGrpSpPr>
        <p:grpSpPr>
          <a:xfrm>
            <a:off x="15600470" y="12758510"/>
            <a:ext cx="12225898" cy="11115641"/>
            <a:chOff x="16112792" y="11602059"/>
            <a:chExt cx="12225896" cy="11255606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485A472E-58DE-0997-6CEA-B9D3D4211D0D}"/>
                </a:ext>
              </a:extLst>
            </p:cNvPr>
            <p:cNvSpPr/>
            <p:nvPr/>
          </p:nvSpPr>
          <p:spPr>
            <a:xfrm>
              <a:off x="16112792" y="11602059"/>
              <a:ext cx="12028139" cy="11255606"/>
            </a:xfrm>
            <a:prstGeom prst="roundRect">
              <a:avLst/>
            </a:prstGeom>
            <a:gradFill flip="none" rotWithShape="1">
              <a:gsLst>
                <a:gs pos="0">
                  <a:srgbClr val="C23017">
                    <a:lumMod val="45950"/>
                    <a:lumOff val="54050"/>
                    <a:alpha val="13000"/>
                  </a:srgbClr>
                </a:gs>
                <a:gs pos="0">
                  <a:schemeClr val="l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1B67392-AC4C-1A64-2A06-F71196D008C1}"/>
                </a:ext>
              </a:extLst>
            </p:cNvPr>
            <p:cNvGrpSpPr/>
            <p:nvPr/>
          </p:nvGrpSpPr>
          <p:grpSpPr>
            <a:xfrm>
              <a:off x="16168432" y="12470492"/>
              <a:ext cx="12170256" cy="9862908"/>
              <a:chOff x="16168432" y="12470492"/>
              <a:chExt cx="12170256" cy="9862908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57978F6-76CC-EAAD-E67C-23BFEE0D2111}"/>
                  </a:ext>
                </a:extLst>
              </p:cNvPr>
              <p:cNvGrpSpPr/>
              <p:nvPr/>
            </p:nvGrpSpPr>
            <p:grpSpPr>
              <a:xfrm>
                <a:off x="16168432" y="12470492"/>
                <a:ext cx="12170256" cy="9862908"/>
                <a:chOff x="15657881" y="12380673"/>
                <a:chExt cx="14341029" cy="996785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E36592E-5D58-9B53-97E1-FF793FA48338}"/>
                    </a:ext>
                  </a:extLst>
                </p:cNvPr>
                <p:cNvGrpSpPr/>
                <p:nvPr/>
              </p:nvGrpSpPr>
              <p:grpSpPr>
                <a:xfrm>
                  <a:off x="15657881" y="12380673"/>
                  <a:ext cx="14341029" cy="9967855"/>
                  <a:chOff x="15657881" y="13404499"/>
                  <a:chExt cx="14341029" cy="899321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F3142C-9E94-7DED-7A11-7FBAB829E2AF}"/>
                      </a:ext>
                    </a:extLst>
                  </p:cNvPr>
                  <p:cNvGrpSpPr/>
                  <p:nvPr/>
                </p:nvGrpSpPr>
                <p:grpSpPr>
                  <a:xfrm>
                    <a:off x="15657881" y="13404499"/>
                    <a:ext cx="14341029" cy="8670669"/>
                    <a:chOff x="16288501" y="13404499"/>
                    <a:chExt cx="14341029" cy="8670669"/>
                  </a:xfrm>
                </p:grpSpPr>
                <p:grpSp>
                  <p:nvGrpSpPr>
                    <p:cNvPr id="80" name="Google Shape;80;p13"/>
                    <p:cNvGrpSpPr/>
                    <p:nvPr/>
                  </p:nvGrpSpPr>
                  <p:grpSpPr>
                    <a:xfrm>
                      <a:off x="16288501" y="13404499"/>
                      <a:ext cx="14341029" cy="8670669"/>
                      <a:chOff x="30835334" y="-873346"/>
                      <a:chExt cx="13899041" cy="11900456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1" name="Google Shape;81;p13"/>
                          <p:cNvSpPr txBox="1"/>
                          <p:nvPr/>
                        </p:nvSpPr>
                        <p:spPr>
                          <a:xfrm>
                            <a:off x="31001816" y="-873346"/>
                            <a:ext cx="13191981" cy="106751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spcFirstLastPara="1" wrap="square" lIns="0" tIns="0" rIns="0" bIns="0" anchor="t" anchorCtr="0">
                            <a:noAutofit/>
                          </a:bodyPr>
                          <a:lstStyle/>
                          <a:p>
                            <a:pPr marL="495221" indent="-457128" algn="just">
                              <a:buClr>
                                <a:srgbClr val="C13018"/>
                              </a:buClr>
                              <a:buSzPts val="3000"/>
                              <a:buFont typeface="Wingdings" pitchFamily="2" charset="2"/>
                              <a:buChar char="v"/>
                            </a:pP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How to manage long-term cumulative risks under </a:t>
                            </a: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heavy-tailed noise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, while maintaining </a:t>
                            </a: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stability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 and </a:t>
                            </a: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performance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?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798" i="1">
                                    <a:solidFill>
                                      <a:srgbClr val="BA2D18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 </m:t>
                                </m:r>
                              </m:oMath>
                            </a14:m>
                            <a:r>
                              <a:rPr lang="en-US" sz="2002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[ACC ’25</a:t>
                            </a:r>
                            <a:r>
                              <a:rPr lang="en-US" sz="1800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(sub)</a:t>
                            </a:r>
                            <a:r>
                              <a:rPr lang="en-US" sz="2002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, SICON ‘25</a:t>
                            </a:r>
                            <a:r>
                              <a:rPr lang="en-US" sz="1800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(sub)</a:t>
                            </a:r>
                            <a:r>
                              <a:rPr lang="en-US" sz="2002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]</a:t>
                            </a:r>
                          </a:p>
                          <a:p>
                            <a:pPr marL="914256" lvl="2" indent="-419035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cs typeface="Calibri"/>
                                <a:sym typeface="Calibri"/>
                              </a:rPr>
                              <a:t>Ergodic-risk 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cs typeface="Calibri"/>
                                <a:sym typeface="Calibri"/>
                              </a:rPr>
                              <a:t>criteria:</a:t>
                            </a:r>
                          </a:p>
                          <a:p>
                            <a:pPr marL="914256" lvl="2" algn="just">
                              <a:buClr>
                                <a:srgbClr val="595959"/>
                              </a:buClr>
                              <a:buSzPts val="3000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algn="just">
                              <a:buClr>
                                <a:srgbClr val="595959"/>
                              </a:buClr>
                              <a:buSzPts val="3000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algn="just">
                              <a:buClr>
                                <a:srgbClr val="595959"/>
                              </a:buClr>
                              <a:buSzPts val="3000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algn="just">
                              <a:buClr>
                                <a:srgbClr val="595959"/>
                              </a:buClr>
                              <a:buSzPts val="3000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indent="-419035" algn="just"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Theorem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 (using ergodic theory):</a:t>
                            </a:r>
                          </a:p>
                          <a:p>
                            <a:pPr marL="1375190" lvl="2" indent="-514267" algn="just">
                              <a:buClr>
                                <a:srgbClr val="595959"/>
                              </a:buClr>
                              <a:buSzPts val="3000"/>
                              <a:buFont typeface="+mj-lt"/>
                              <a:buAutoNum type="alphaLcPeriod"/>
                            </a:pP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 closed-loop system is                  -uniformly ergodic if </a:t>
                            </a:r>
                          </a:p>
                          <a:p>
                            <a:pPr marL="1832318" lvl="3" indent="-422842" algn="just">
                              <a:buClr>
                                <a:srgbClr val="595959"/>
                              </a:buClr>
                              <a:buSzPct val="84000"/>
                              <a:buFont typeface="+mj-lt"/>
                              <a:buAutoNum type="arabicParenR"/>
                            </a:pP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 controller is stabilizing, and </a:t>
                            </a:r>
                          </a:p>
                          <a:p>
                            <a:pPr marL="1832318" lvl="3" indent="-422842" algn="just">
                              <a:buClr>
                                <a:srgbClr val="595959"/>
                              </a:buClr>
                              <a:buSzPct val="84000"/>
                              <a:buFont typeface="+mj-lt"/>
                              <a:buAutoNum type="arabicParenR"/>
                            </a:pP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noise has finite fourth moment. </a:t>
                            </a:r>
                          </a:p>
                          <a:p>
                            <a:pPr marL="1375190" lvl="2" indent="-514267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+mj-lt"/>
                              <a:buAutoNum type="alphaLcPeriod"/>
                            </a:pP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The Functional CLT holds.</a:t>
                            </a:r>
                            <a:endParaRPr lang="fa-IR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indent="-419035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-US" sz="2602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Ergodic-risk COCP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:</a:t>
                            </a:r>
                          </a:p>
                          <a:p>
                            <a:pPr marL="914256" lvl="2" indent="-419035" algn="just">
                              <a:lnSpc>
                                <a:spcPct val="20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indent="-419035" algn="just">
                              <a:lnSpc>
                                <a:spcPct val="20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  <a:p>
                            <a:pPr marL="914256" lvl="2" indent="-419035" algn="just">
                              <a:lnSpc>
                                <a:spcPct val="15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r>
                              <a:rPr lang="en-US" sz="2798" b="1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(Strong duality) </a:t>
                            </a:r>
                            <a:r>
                              <a:rPr lang="en-US" sz="2798" dirty="0">
                                <a:solidFill>
                                  <a:srgbClr val="BA2D18"/>
                                </a:solidFill>
                                <a:latin typeface="Helvetica" pitchFamily="2" charset="0"/>
                                <a:ea typeface="Calibri"/>
                                <a:cs typeface="Calibri"/>
                                <a:sym typeface="Calibri"/>
                              </a:rPr>
                              <a:t>Primal-dual PO balancing performance and risk</a:t>
                            </a:r>
                          </a:p>
                          <a:p>
                            <a:pPr marL="914256" lvl="2" indent="-419035" algn="just">
                              <a:lnSpc>
                                <a:spcPct val="200000"/>
                              </a:lnSpc>
                              <a:buClr>
                                <a:srgbClr val="595959"/>
                              </a:buClr>
                              <a:buSzPts val="3000"/>
                              <a:buFont typeface="Calibri"/>
                              <a:buChar char="●"/>
                            </a:pPr>
                            <a:endParaRPr lang="en-US" sz="2798" dirty="0">
                              <a:solidFill>
                                <a:srgbClr val="BA2D18"/>
                              </a:solidFill>
                              <a:latin typeface="Helvetica" pitchFamily="2" charset="0"/>
                              <a:ea typeface="Calibri"/>
                              <a:cs typeface="Calibri"/>
                              <a:sym typeface="Calibri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81" name="Google Shape;81;p1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1001816" y="-873346"/>
                            <a:ext cx="13191981" cy="10675133"/>
                          </a:xfrm>
                          <a:prstGeom prst="rect">
                            <a:avLst/>
                          </a:prstGeom>
                          <a:blipFill>
                            <a:blip r:embed="rId39"/>
                            <a:stretch>
                              <a:fillRect l="-1538" t="-1355" r="-1978" b="-3313"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2" name="Google Shape;82;p13"/>
                      <p:cNvSpPr txBox="1"/>
                      <p:nvPr/>
                    </p:nvSpPr>
                    <p:spPr>
                      <a:xfrm>
                        <a:off x="30835334" y="9974651"/>
                        <a:ext cx="13899041" cy="1052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6" tIns="91426" rIns="91426" bIns="91426" anchor="t" anchorCtr="0">
                        <a:spAutoFit/>
                      </a:bodyPr>
                      <a:lstStyle/>
                      <a:p>
                        <a:pPr marL="495221" indent="-457128" algn="just">
                          <a:lnSpc>
                            <a:spcPct val="150000"/>
                          </a:lnSpc>
                          <a:buClr>
                            <a:schemeClr val="tx1">
                              <a:lumMod val="50000"/>
                              <a:lumOff val="50000"/>
                            </a:schemeClr>
                          </a:buClr>
                          <a:buSzPts val="3000"/>
                          <a:buFont typeface="System Font Regular"/>
                          <a:buChar char="↠"/>
                        </a:pPr>
                        <a:r>
                          <a:rPr lang="en" sz="2798" b="1" dirty="0">
                            <a:solidFill>
                              <a:srgbClr val="C00000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Distributional policy optimization </a:t>
                        </a:r>
                        <a:r>
                          <a:rPr lang="en" sz="2798" dirty="0">
                            <a:solidFill>
                              <a:srgbClr val="C00000"/>
                            </a:solidFill>
                            <a:latin typeface="Helvetica" pitchFamily="2" charset="0"/>
                            <a:cs typeface="Calibri"/>
                            <a:sym typeface="Calibri"/>
                          </a:rPr>
                          <a:t>for stochastically </a:t>
                        </a:r>
                        <a:r>
                          <a:rPr lang="en" sz="2798" dirty="0">
                            <a:solidFill>
                              <a:srgbClr val="C00000"/>
                            </a:solidFill>
                            <a:latin typeface="Helvetica" pitchFamily="2" charset="0"/>
                            <a:ea typeface="Calibri"/>
                            <a:cs typeface="Calibri"/>
                            <a:sym typeface="Calibri"/>
                          </a:rPr>
                          <a:t>dominant policies</a:t>
                        </a:r>
                        <a:endParaRPr sz="2798" dirty="0">
                          <a:solidFill>
                            <a:srgbClr val="C00000"/>
                          </a:solidFill>
                          <a:latin typeface="Helvetica" pitchFamily="2" charset="0"/>
                        </a:endParaRPr>
                      </a:p>
                    </p:txBody>
                  </p:sp>
                </p:grpSp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06317032-8B44-9DAF-CB52-CE3A92641E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55816" y="14317752"/>
                      <a:ext cx="5092765" cy="2336596"/>
                      <a:chOff x="24998854" y="15235269"/>
                      <a:chExt cx="5457088" cy="2282832"/>
                    </a:xfrm>
                  </p:grpSpPr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8C0C85A1-0AD8-4E7C-7C7D-74F010EE76C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0"/>
                      <a:srcRect r="37107"/>
                      <a:stretch/>
                    </p:blipFill>
                    <p:spPr>
                      <a:xfrm>
                        <a:off x="25053833" y="15280345"/>
                        <a:ext cx="5266755" cy="2225249"/>
                      </a:xfrm>
                      <a:prstGeom prst="rect">
                        <a:avLst/>
                      </a:prstGeom>
                      <a:effectLst>
                        <a:softEdge rad="0"/>
                      </a:effectLst>
                    </p:spPr>
                  </p:pic>
                  <p:sp>
                    <p:nvSpPr>
                      <p:cNvPr id="7" name="Rounded Rectangle 6">
                        <a:extLst>
                          <a:ext uri="{FF2B5EF4-FFF2-40B4-BE49-F238E27FC236}">
                            <a16:creationId xmlns:a16="http://schemas.microsoft.com/office/drawing/2014/main" id="{30085E2E-8B98-8C29-0FC4-BF7FD7134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998854" y="15235269"/>
                        <a:ext cx="5457088" cy="2282832"/>
                      </a:xfrm>
                      <a:prstGeom prst="roundRect">
                        <a:avLst/>
                      </a:prstGeom>
                      <a:noFill/>
                      <a:ln w="57150">
                        <a:solidFill>
                          <a:srgbClr val="C13018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480">
                          <a:latin typeface="Helvetica" pitchFamily="2" charset="0"/>
                        </a:endParaRPr>
                      </a:p>
                    </p:txBody>
                  </p:sp>
                </p:grpSp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5DF05BFA-8F48-1F8A-8B94-975B22E36A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1"/>
                  <a:srcRect l="16020" t="28931" r="17576" b="11896"/>
                  <a:stretch/>
                </p:blipFill>
                <p:spPr>
                  <a:xfrm>
                    <a:off x="18009198" y="19075472"/>
                    <a:ext cx="10407155" cy="1604802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B9C708FE-0F0C-9322-50D7-DAC34F08B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7267803" y="14901070"/>
                    <a:ext cx="5894716" cy="315685"/>
                  </a:xfrm>
                  <a:prstGeom prst="rect">
                    <a:avLst/>
                  </a:prstGeom>
                </p:spPr>
              </p:pic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0121E43F-C2F0-E32A-E6F3-4D34E3F72E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9672576" y="22047410"/>
                    <a:ext cx="5637616" cy="3502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87C7459C-D189-A39F-DF02-AD168015C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300852" y="14706131"/>
                  <a:ext cx="3331588" cy="590944"/>
                </a:xfrm>
                <a:prstGeom prst="rect">
                  <a:avLst/>
                </a:prstGeom>
              </p:spPr>
            </p:pic>
          </p:grp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9C7A4BEE-242D-64F7-092A-B00243B79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BEBA8EAE-BF5A-486C-A8C5-ECC9F3942E4B}">
                    <a14:imgProps xmlns:a14="http://schemas.microsoft.com/office/drawing/2010/main">
                      <a14:imgLayer r:embed="rId46">
                        <a14:imgEffect>
                          <a14:colorTemperature colorTemp="6327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983516" y="16178734"/>
                <a:ext cx="1536214" cy="391210"/>
              </a:xfrm>
              <a:prstGeom prst="rect">
                <a:avLst/>
              </a:prstGeom>
            </p:spPr>
          </p:pic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6858FA4-85B3-066F-FDCF-939C6D684C58}"/>
              </a:ext>
            </a:extLst>
          </p:cNvPr>
          <p:cNvGrpSpPr/>
          <p:nvPr/>
        </p:nvGrpSpPr>
        <p:grpSpPr>
          <a:xfrm>
            <a:off x="398997" y="2278076"/>
            <a:ext cx="16175808" cy="10693146"/>
            <a:chOff x="-1227061" y="2499654"/>
            <a:chExt cx="16009407" cy="10693148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8289897-65F7-C9E2-53F8-06E157FEA97E}"/>
                </a:ext>
              </a:extLst>
            </p:cNvPr>
            <p:cNvGrpSpPr/>
            <p:nvPr/>
          </p:nvGrpSpPr>
          <p:grpSpPr>
            <a:xfrm>
              <a:off x="-1227061" y="2499654"/>
              <a:ext cx="16009407" cy="10693148"/>
              <a:chOff x="2863793" y="2812383"/>
              <a:chExt cx="16009407" cy="10693148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8D582D54-428B-AB30-A9CE-01865BB67DFB}"/>
                  </a:ext>
                </a:extLst>
              </p:cNvPr>
              <p:cNvGrpSpPr/>
              <p:nvPr/>
            </p:nvGrpSpPr>
            <p:grpSpPr>
              <a:xfrm>
                <a:off x="2863793" y="2812383"/>
                <a:ext cx="16009407" cy="10693148"/>
                <a:chOff x="481332" y="2403715"/>
                <a:chExt cx="16009407" cy="10693148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1ED39643-2D87-C8F9-A27A-6B5D28BA3921}"/>
                    </a:ext>
                  </a:extLst>
                </p:cNvPr>
                <p:cNvGrpSpPr/>
                <p:nvPr/>
              </p:nvGrpSpPr>
              <p:grpSpPr>
                <a:xfrm>
                  <a:off x="481332" y="2403715"/>
                  <a:ext cx="16009407" cy="10693148"/>
                  <a:chOff x="481332" y="2403715"/>
                  <a:chExt cx="16009407" cy="10693148"/>
                </a:xfrm>
              </p:grpSpPr>
              <p:sp>
                <p:nvSpPr>
                  <p:cNvPr id="160" name="Rounded Rectangle 159">
                    <a:extLst>
                      <a:ext uri="{FF2B5EF4-FFF2-40B4-BE49-F238E27FC236}">
                        <a16:creationId xmlns:a16="http://schemas.microsoft.com/office/drawing/2014/main" id="{532925C6-B530-4F57-58BE-E83CE8062F77}"/>
                      </a:ext>
                    </a:extLst>
                  </p:cNvPr>
                  <p:cNvSpPr/>
                  <p:nvPr/>
                </p:nvSpPr>
                <p:spPr>
                  <a:xfrm>
                    <a:off x="481332" y="2403715"/>
                    <a:ext cx="16009407" cy="10693148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7B5E1">
                          <a:lumMod val="31585"/>
                          <a:lumOff val="68415"/>
                          <a:alpha val="26000"/>
                        </a:srgbClr>
                      </a:gs>
                      <a:gs pos="0">
                        <a:schemeClr val="lt1"/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80" dirty="0"/>
                  </a:p>
                </p:txBody>
              </p: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0CF0553B-31B9-D1F4-A759-567BEED5EFD2}"/>
                      </a:ext>
                    </a:extLst>
                  </p:cNvPr>
                  <p:cNvGrpSpPr/>
                  <p:nvPr/>
                </p:nvGrpSpPr>
                <p:grpSpPr>
                  <a:xfrm>
                    <a:off x="759667" y="3111095"/>
                    <a:ext cx="15562520" cy="9565086"/>
                    <a:chOff x="759667" y="3111095"/>
                    <a:chExt cx="15562520" cy="9565086"/>
                  </a:xfrm>
                </p:grpSpPr>
                <p:sp>
                  <p:nvSpPr>
                    <p:cNvPr id="148" name="Google Shape;76;p13">
                      <a:extLst>
                        <a:ext uri="{FF2B5EF4-FFF2-40B4-BE49-F238E27FC236}">
                          <a16:creationId xmlns:a16="http://schemas.microsoft.com/office/drawing/2014/main" id="{29C33990-50DE-4CF0-5D97-BDA1AEDE6C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667" y="3111095"/>
                      <a:ext cx="15562520" cy="380658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noAutofit/>
                    </a:bodyPr>
                    <a:lstStyle/>
                    <a:p>
                      <a:pPr marL="495221" indent="-457128" algn="just">
                        <a:buClr>
                          <a:srgbClr val="13A1D8"/>
                        </a:buClr>
                        <a:buSzPct val="107000"/>
                        <a:buFont typeface="Wingdings" pitchFamily="2" charset="2"/>
                        <a:buChar char="v"/>
                      </a:pPr>
                      <a:r>
                        <a:rPr lang="en" sz="2798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 How to utilize </a:t>
                      </a:r>
                      <a:r>
                        <a:rPr lang="en" sz="2798" b="1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the geometry of policies </a:t>
                      </a:r>
                      <a:r>
                        <a:rPr lang="en" sz="2798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for learning efficiently under constraints? </a:t>
                      </a:r>
                      <a:r>
                        <a:rPr lang="en" sz="2002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[CDC ’22, TAC ’24]</a:t>
                      </a:r>
                      <a:endParaRPr sz="2002" dirty="0">
                        <a:solidFill>
                          <a:srgbClr val="00B0F0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931291" lvl="2" indent="-419035" algn="just">
                        <a:lnSpc>
                          <a:spcPct val="20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" sz="2798" b="1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Riemannian geometry </a:t>
                      </a:r>
                      <a:r>
                        <a:rPr lang="en" sz="2798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of stabilizing policies for LTI systems</a:t>
                      </a:r>
                    </a:p>
                    <a:p>
                      <a:pPr marL="3931291" lvl="2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</a:pPr>
                      <a:endParaRPr lang="en" sz="2798" dirty="0">
                        <a:solidFill>
                          <a:srgbClr val="00B0F0"/>
                        </a:solidFill>
                        <a:latin typeface="Helvetica" pitchFamily="2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931291" lvl="2" indent="-419035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798" dirty="0">
                          <a:solidFill>
                            <a:srgbClr val="00B0F0"/>
                          </a:solidFill>
                          <a:latin typeface="Helvetica" pitchFamily="2" charset="0"/>
                          <a:ea typeface="Calibri"/>
                          <a:cs typeface="Calibri"/>
                          <a:sym typeface="Calibri"/>
                        </a:rPr>
                        <a:t>Riemannian Gradient/Newton Descent for constrained LQR</a:t>
                      </a:r>
                    </a:p>
                    <a:p>
                      <a:pPr marL="3931291" lvl="2" indent="-419035" algn="just">
                        <a:lnSpc>
                          <a:spcPct val="250000"/>
                        </a:lnSpc>
                        <a:buClr>
                          <a:srgbClr val="595959"/>
                        </a:buClr>
                        <a:buSzPts val="3000"/>
                        <a:buFont typeface="Calibri"/>
                        <a:buChar char="●"/>
                      </a:pPr>
                      <a:r>
                        <a:rPr lang="en-US" sz="2798" dirty="0">
                          <a:solidFill>
                            <a:srgbClr val="00B0F0"/>
                          </a:solidFill>
                          <a:latin typeface="Helvetica" pitchFamily="2" charset="0"/>
                          <a:cs typeface="Calibri"/>
                          <a:sym typeface="Calibri"/>
                        </a:rPr>
                        <a:t>RGD / RND:</a:t>
                      </a:r>
                      <a:endParaRPr lang="en" sz="2602" dirty="0">
                        <a:solidFill>
                          <a:srgbClr val="00B0F0"/>
                        </a:solidFill>
                        <a:latin typeface="Helvetica" pitchFamily="2" charset="0"/>
                        <a:cs typeface="Calibri"/>
                        <a:sym typeface="Calibri"/>
                      </a:endParaRPr>
                    </a:p>
                    <a:p>
                      <a:pPr marL="952349" algn="just">
                        <a:lnSpc>
                          <a:spcPct val="150000"/>
                        </a:lnSpc>
                        <a:buClr>
                          <a:srgbClr val="595959"/>
                        </a:buClr>
                        <a:buSzPts val="3000"/>
                      </a:pPr>
                      <a:endParaRPr sz="2798" dirty="0">
                        <a:solidFill>
                          <a:srgbClr val="00B0F0"/>
                        </a:solidFill>
                        <a:latin typeface="Helvetica" pitchFamily="2" charset="0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42" name="Group 141">
                      <a:extLst>
                        <a:ext uri="{FF2B5EF4-FFF2-40B4-BE49-F238E27FC236}">
                          <a16:creationId xmlns:a16="http://schemas.microsoft.com/office/drawing/2014/main" id="{4FFA840D-3373-D1BD-AECC-CF5DCA5F3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9667" y="4487320"/>
                      <a:ext cx="15199735" cy="8188861"/>
                      <a:chOff x="759667" y="4487320"/>
                      <a:chExt cx="15199735" cy="8188861"/>
                    </a:xfrm>
                  </p:grpSpPr>
                  <p:grpSp>
                    <p:nvGrpSpPr>
                      <p:cNvPr id="124" name="Group 123">
                        <a:extLst>
                          <a:ext uri="{FF2B5EF4-FFF2-40B4-BE49-F238E27FC236}">
                            <a16:creationId xmlns:a16="http://schemas.microsoft.com/office/drawing/2014/main" id="{A9F1D925-9D03-928F-5DB2-4D620964B0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9667" y="4487320"/>
                        <a:ext cx="15199735" cy="8188861"/>
                        <a:chOff x="819678" y="5073527"/>
                        <a:chExt cx="15199735" cy="8188861"/>
                      </a:xfrm>
                    </p:grpSpPr>
                    <p:grpSp>
                      <p:nvGrpSpPr>
                        <p:cNvPr id="121" name="Group 120">
                          <a:extLst>
                            <a:ext uri="{FF2B5EF4-FFF2-40B4-BE49-F238E27FC236}">
                              <a16:creationId xmlns:a16="http://schemas.microsoft.com/office/drawing/2014/main" id="{76CBC77A-AFFE-7A2D-C76B-011953C80B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9678" y="5073527"/>
                          <a:ext cx="15199735" cy="8188861"/>
                          <a:chOff x="819678" y="5073527"/>
                          <a:chExt cx="15199735" cy="8188861"/>
                        </a:xfrm>
                      </p:grpSpPr>
                      <p:grpSp>
                        <p:nvGrpSpPr>
                          <p:cNvPr id="116" name="Group 115">
                            <a:extLst>
                              <a:ext uri="{FF2B5EF4-FFF2-40B4-BE49-F238E27FC236}">
                                <a16:creationId xmlns:a16="http://schemas.microsoft.com/office/drawing/2014/main" id="{7123E402-8FB3-E6C6-8852-643518B3959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9678" y="5073527"/>
                            <a:ext cx="15199735" cy="8188861"/>
                            <a:chOff x="819678" y="5073527"/>
                            <a:chExt cx="15199735" cy="8188861"/>
                          </a:xfrm>
                        </p:grpSpPr>
                        <p:sp>
                          <p:nvSpPr>
                            <p:cNvPr id="77" name="Google Shape;77;p13"/>
                            <p:cNvSpPr txBox="1"/>
                            <p:nvPr/>
                          </p:nvSpPr>
                          <p:spPr>
                            <a:xfrm>
                              <a:off x="819678" y="11785986"/>
                              <a:ext cx="14032108" cy="14764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spcFirstLastPara="1" wrap="square" lIns="91426" tIns="91426" rIns="91426" bIns="91426" anchor="t" anchorCtr="0">
                              <a:spAutoFit/>
                            </a:bodyPr>
                            <a:lstStyle/>
                            <a:p>
                              <a:pPr marL="495221" indent="-457128" algn="just">
                                <a:lnSpc>
                                  <a:spcPct val="150000"/>
                                </a:lnSpc>
                                <a:buClr>
                                  <a:schemeClr val="tx1">
                                    <a:lumMod val="50000"/>
                                    <a:lumOff val="50000"/>
                                  </a:schemeClr>
                                </a:buClr>
                                <a:buSzPts val="3000"/>
                                <a:buFont typeface="System Font Regular"/>
                                <a:buChar char="↠"/>
                              </a:pPr>
                              <a:r>
                                <a:rPr lang="en" sz="2798" dirty="0">
                                  <a:solidFill>
                                    <a:srgbClr val="00B0F0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Generalization to robust, decentralized policies</a:t>
                              </a:r>
                            </a:p>
                            <a:p>
                              <a:pPr marL="678072" indent="-457128" algn="just">
                                <a:lnSpc>
                                  <a:spcPct val="150000"/>
                                </a:lnSpc>
                                <a:buClr>
                                  <a:schemeClr val="tx1">
                                    <a:lumMod val="50000"/>
                                    <a:lumOff val="50000"/>
                                  </a:schemeClr>
                                </a:buClr>
                                <a:buSzPts val="3000"/>
                                <a:buFont typeface="System Font Regular"/>
                                <a:buChar char="↠"/>
                              </a:pPr>
                              <a:r>
                                <a:rPr lang="en" sz="2798" dirty="0">
                                  <a:solidFill>
                                    <a:srgbClr val="00B0F0"/>
                                  </a:solidFill>
                                  <a:latin typeface="Helvetica" pitchFamily="2" charset="0"/>
                                  <a:ea typeface="Calibri"/>
                                  <a:cs typeface="Calibri"/>
                                  <a:sym typeface="Calibri"/>
                                </a:rPr>
                                <a:t>Interactions with the geometry of stable manifolds</a:t>
                              </a:r>
                              <a:endParaRPr sz="2798" dirty="0">
                                <a:solidFill>
                                  <a:srgbClr val="00B0F0"/>
                                </a:solidFill>
                                <a:latin typeface="Helvetica" pitchFamily="2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15" name="Group 114">
                              <a:extLst>
                                <a:ext uri="{FF2B5EF4-FFF2-40B4-BE49-F238E27FC236}">
                                  <a16:creationId xmlns:a16="http://schemas.microsoft.com/office/drawing/2014/main" id="{59E60C4B-80F5-BC68-EDA7-6E6379C89AA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87091" y="5073527"/>
                              <a:ext cx="15132322" cy="7130514"/>
                              <a:chOff x="887091" y="5073527"/>
                              <a:chExt cx="15132322" cy="713051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A755B9E7-AE8D-EA27-DAA2-45D4F67F8D2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887091" y="5073527"/>
                                <a:ext cx="15132322" cy="7130514"/>
                                <a:chOff x="887091" y="5073527"/>
                                <a:chExt cx="15132322" cy="7130514"/>
                              </a:xfrm>
                            </p:grpSpPr>
                            <p:grpSp>
                              <p:nvGrpSpPr>
                                <p:cNvPr id="27" name="Group 26">
                                  <a:extLst>
                                    <a:ext uri="{FF2B5EF4-FFF2-40B4-BE49-F238E27FC236}">
                                      <a16:creationId xmlns:a16="http://schemas.microsoft.com/office/drawing/2014/main" id="{A209C2E7-B342-F7B7-F829-397C5440E8D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887091" y="5073527"/>
                                  <a:ext cx="15132322" cy="7130514"/>
                                  <a:chOff x="887091" y="5987924"/>
                                  <a:chExt cx="15132322" cy="7130514"/>
                                </a:xfrm>
                              </p:grpSpPr>
                              <p:sp>
                                <p:nvSpPr>
                                  <p:cNvPr id="76" name="Google Shape;76;p1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887091" y="9036057"/>
                                    <a:ext cx="15132322" cy="408238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spcFirstLastPara="1" wrap="square" lIns="0" tIns="0" rIns="0" bIns="0" anchor="t" anchorCtr="0">
                                    <a:noAutofit/>
                                  </a:bodyPr>
                                  <a:lstStyle/>
                                  <a:p>
                                    <a:pPr marL="457128" indent="-457128">
                                      <a:buClr>
                                        <a:srgbClr val="11A2D8"/>
                                      </a:buClr>
                                      <a:buSzPts val="3000"/>
                                      <a:buFont typeface="Wingdings" pitchFamily="2" charset="2"/>
                                      <a:buChar char="v"/>
                                    </a:pPr>
                                    <a:r>
                                      <a:rPr lang="en" sz="2798" b="1" dirty="0">
                                        <a:solidFill>
                                          <a:srgbClr val="00B0F0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Geometric consensus </a:t>
                                    </a:r>
                                    <a:r>
                                      <a:rPr lang="en" sz="2798" dirty="0">
                                        <a:solidFill>
                                          <a:srgbClr val="00B0F0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to RCM on bi-invariant Lie groups: </a:t>
                                    </a:r>
                                    <a:r>
                                      <a:rPr lang="en" sz="2002" dirty="0">
                                        <a:solidFill>
                                          <a:srgbClr val="00B0F0"/>
                                        </a:solidFill>
                                        <a:latin typeface="Helvetica" pitchFamily="2" charset="0"/>
                                        <a:cs typeface="Calibri"/>
                                        <a:sym typeface="Calibri"/>
                                      </a:rPr>
                                      <a:t>[CDC ’23, CCTA ’23]</a:t>
                                    </a:r>
                                  </a:p>
                                  <a:p>
                                    <a:pPr marL="342845" indent="-342845">
                                      <a:buClr>
                                        <a:srgbClr val="595959"/>
                                      </a:buClr>
                                      <a:buSzPts val="3000"/>
                                      <a:buFontTx/>
                                      <a:buChar char="-"/>
                                    </a:pPr>
                                    <a:endParaRPr lang="en" sz="2002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1371379" lvl="2" indent="-419035" algn="just">
                                      <a:buClr>
                                        <a:srgbClr val="595959"/>
                                      </a:buClr>
                                      <a:buSzPts val="3000"/>
                                      <a:buFont typeface="Calibri"/>
                                      <a:buChar char="●"/>
                                    </a:pPr>
                                    <a:endParaRPr lang="en-US"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ea typeface="Calibri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1371379" lvl="2" indent="-419035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  <a:buFont typeface="Calibri"/>
                                      <a:buChar char="●"/>
                                    </a:pPr>
                                    <a:r>
                                      <a:rPr lang="en-US" sz="2798" dirty="0">
                                        <a:solidFill>
                                          <a:srgbClr val="00B0F0"/>
                                        </a:solidFill>
                                        <a:latin typeface="Helvetica" pitchFamily="2" charset="0"/>
                                        <a:ea typeface="Calibri"/>
                                        <a:cs typeface="Calibri"/>
                                        <a:sym typeface="Calibri"/>
                                      </a:rPr>
                                      <a:t>RCM:</a:t>
                                    </a:r>
                                    <a:endParaRPr lang="en"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ea typeface="Calibri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lang="en"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  <a:p>
                                    <a:pPr marL="952349" algn="just">
                                      <a:lnSpc>
                                        <a:spcPct val="150000"/>
                                      </a:lnSpc>
                                      <a:buClr>
                                        <a:srgbClr val="595959"/>
                                      </a:buClr>
                                      <a:buSzPts val="3000"/>
                                    </a:pPr>
                                    <a:endParaRPr sz="2798" dirty="0">
                                      <a:solidFill>
                                        <a:srgbClr val="00B0F0"/>
                                      </a:solidFill>
                                      <a:latin typeface="Helvetica" pitchFamily="2" charset="0"/>
                                      <a:cs typeface="Calibri"/>
                                      <a:sym typeface="Calibri"/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0" name="Picture 9">
                                    <a:extLst>
                                      <a:ext uri="{FF2B5EF4-FFF2-40B4-BE49-F238E27FC236}">
                                        <a16:creationId xmlns:a16="http://schemas.microsoft.com/office/drawing/2014/main" id="{E9155043-FA21-92E6-6057-48A0F30596C8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47"/>
                                  <a:srcRect l="-1" r="29312"/>
                                  <a:stretch/>
                                </p:blipFill>
                                <p:spPr>
                                  <a:xfrm>
                                    <a:off x="7075657" y="7976003"/>
                                    <a:ext cx="2974519" cy="39121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5" name="Picture 14">
                                    <a:extLst>
                                      <a:ext uri="{FF2B5EF4-FFF2-40B4-BE49-F238E27FC236}">
                                        <a16:creationId xmlns:a16="http://schemas.microsoft.com/office/drawing/2014/main" id="{130F4AE3-B40D-1073-A7B4-37D0F7BCA20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48"/>
                                  <a:srcRect t="-14503" r="57731"/>
                                  <a:stretch/>
                                </p:blipFill>
                                <p:spPr>
                                  <a:xfrm>
                                    <a:off x="3644261" y="11175671"/>
                                    <a:ext cx="2986656" cy="48726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6" name="Picture 15">
                                    <a:extLst>
                                      <a:ext uri="{FF2B5EF4-FFF2-40B4-BE49-F238E27FC236}">
                                        <a16:creationId xmlns:a16="http://schemas.microsoft.com/office/drawing/2014/main" id="{DDC8BE15-32B8-DDB6-74A0-F7EE9A3871D1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9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620996" y="11697747"/>
                                    <a:ext cx="1006215" cy="225532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24" name="Picture 23">
                                    <a:extLst>
                                      <a:ext uri="{FF2B5EF4-FFF2-40B4-BE49-F238E27FC236}">
                                        <a16:creationId xmlns:a16="http://schemas.microsoft.com/office/drawing/2014/main" id="{5B0F79F9-2D38-A715-3313-DED7B4FC725E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0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809270" y="5987924"/>
                                    <a:ext cx="7772400" cy="418513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pic>
                              <p:nvPicPr>
                                <p:cNvPr id="43" name="Picture 42">
                                  <a:extLst>
                                    <a:ext uri="{FF2B5EF4-FFF2-40B4-BE49-F238E27FC236}">
                                      <a16:creationId xmlns:a16="http://schemas.microsoft.com/office/drawing/2014/main" id="{339E37BC-CA29-7074-3B7D-83ED1B42F1D8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48"/>
                                <a:srcRect l="43937" t="1"/>
                                <a:stretch/>
                              </p:blipFill>
                              <p:spPr>
                                <a:xfrm>
                                  <a:off x="1912235" y="9431131"/>
                                  <a:ext cx="4357471" cy="46809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4" name="Picture 43">
                                  <a:extLst>
                                    <a:ext uri="{FF2B5EF4-FFF2-40B4-BE49-F238E27FC236}">
                                      <a16:creationId xmlns:a16="http://schemas.microsoft.com/office/drawing/2014/main" id="{64770991-FF16-22A4-6426-AFFC52618F18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51"/>
                                <a:srcRect l="50606" t="-3641" b="-1"/>
                                <a:stretch/>
                              </p:blipFill>
                              <p:spPr>
                                <a:xfrm>
                                  <a:off x="2031662" y="8782032"/>
                                  <a:ext cx="3839085" cy="46981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49" name="Picture 48">
                                <a:extLst>
                                  <a:ext uri="{FF2B5EF4-FFF2-40B4-BE49-F238E27FC236}">
                                    <a16:creationId xmlns:a16="http://schemas.microsoft.com/office/drawing/2014/main" id="{3857B8D5-43B8-C205-DDBC-8A462CFF73B1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471035" y="6512632"/>
                                <a:ext cx="3435012" cy="35304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0" name="Picture 49">
                                <a:extLst>
                                  <a:ext uri="{FF2B5EF4-FFF2-40B4-BE49-F238E27FC236}">
                                    <a16:creationId xmlns:a16="http://schemas.microsoft.com/office/drawing/2014/main" id="{05E4D551-7A7A-C3A7-5397-908B9368972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147233" y="6509928"/>
                                <a:ext cx="2290007" cy="33395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</p:grpSp>
                      <p:pic>
                        <p:nvPicPr>
                          <p:cNvPr id="120" name="Picture 119">
                            <a:extLst>
                              <a:ext uri="{FF2B5EF4-FFF2-40B4-BE49-F238E27FC236}">
                                <a16:creationId xmlns:a16="http://schemas.microsoft.com/office/drawing/2014/main" id="{62CB0E46-3E6E-137D-B982-37B885FAA7F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4"/>
                          <a:stretch>
                            <a:fillRect/>
                          </a:stretch>
                        </p:blipFill>
                        <p:spPr>
                          <a:xfrm>
                            <a:off x="3642271" y="11142685"/>
                            <a:ext cx="3387303" cy="353043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123" name="Picture 122">
                          <a:extLst>
                            <a:ext uri="{FF2B5EF4-FFF2-40B4-BE49-F238E27FC236}">
                              <a16:creationId xmlns:a16="http://schemas.microsoft.com/office/drawing/2014/main" id="{35B9A3B4-C5F2-321A-092F-5569DF7D1F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5"/>
                        <a:stretch>
                          <a:fillRect/>
                        </a:stretch>
                      </p:blipFill>
                      <p:spPr>
                        <a:xfrm>
                          <a:off x="3301804" y="10264367"/>
                          <a:ext cx="173485" cy="1309815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40" name="Picture 139">
                        <a:extLst>
                          <a:ext uri="{FF2B5EF4-FFF2-40B4-BE49-F238E27FC236}">
                            <a16:creationId xmlns:a16="http://schemas.microsoft.com/office/drawing/2014/main" id="{6425CED0-74A6-9A39-7722-374F1BA9B2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0195977" y="6458230"/>
                        <a:ext cx="4608641" cy="41983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43" name="Picture 142">
                      <a:extLst>
                        <a:ext uri="{FF2B5EF4-FFF2-40B4-BE49-F238E27FC236}">
                          <a16:creationId xmlns:a16="http://schemas.microsoft.com/office/drawing/2014/main" id="{0201BCE4-3E56-A111-BA43-2B1ABEE922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6732342" y="5739428"/>
                      <a:ext cx="168697" cy="127366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C0EAA94-1038-81F8-88F2-07DCE4EF88B0}"/>
                    </a:ext>
                  </a:extLst>
                </p:cNvPr>
                <p:cNvSpPr txBox="1"/>
                <p:nvPr/>
              </p:nvSpPr>
              <p:spPr>
                <a:xfrm>
                  <a:off x="9653192" y="5808146"/>
                  <a:ext cx="660864" cy="492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602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or</a:t>
                  </a:r>
                </a:p>
              </p:txBody>
            </p:sp>
          </p:grp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D1D528D0-B64E-A06F-1925-79F9010C2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92878" y="4040922"/>
                <a:ext cx="3134137" cy="4265744"/>
              </a:xfrm>
              <a:prstGeom prst="rect">
                <a:avLst/>
              </a:prstGeom>
            </p:spPr>
          </p:pic>
        </p:grpSp>
        <p:pic>
          <p:nvPicPr>
            <p:cNvPr id="247" name="Picture 246" descr="A diagram of mathematical equations&#10;&#10;Description automatically generated">
              <a:extLst>
                <a:ext uri="{FF2B5EF4-FFF2-40B4-BE49-F238E27FC236}">
                  <a16:creationId xmlns:a16="http://schemas.microsoft.com/office/drawing/2014/main" id="{EE13AAB5-41B6-983E-BC79-E72ACE2D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283240" y="8220670"/>
              <a:ext cx="7096760" cy="4023360"/>
            </a:xfrm>
            <a:prstGeom prst="rect">
              <a:avLst/>
            </a:prstGeom>
          </p:spPr>
        </p:pic>
      </p:grpSp>
      <p:pic>
        <p:nvPicPr>
          <p:cNvPr id="266" name="Picture 265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69514385-8F4D-2DAA-3170-54E88D5F21A5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9597714" y="262532"/>
            <a:ext cx="1433765" cy="143376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145614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7318</TotalTime>
  <Words>1402</Words>
  <Application>Microsoft Macintosh PowerPoint</Application>
  <PresentationFormat>Custom</PresentationFormat>
  <Paragraphs>205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System Font Regular</vt:lpstr>
      <vt:lpstr>Arial</vt:lpstr>
      <vt:lpstr>Helvetica</vt:lpstr>
      <vt:lpstr>Times New Roman</vt:lpstr>
      <vt:lpstr>Calibri</vt:lpstr>
      <vt:lpstr>Cambria Math</vt:lpstr>
      <vt:lpstr>Wingdings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Shahriar Talebi</cp:lastModifiedBy>
  <cp:revision>32</cp:revision>
  <cp:lastPrinted>2024-12-11T00:06:26Z</cp:lastPrinted>
  <dcterms:modified xsi:type="dcterms:W3CDTF">2024-12-11T23:15:42Z</dcterms:modified>
</cp:coreProperties>
</file>